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9"/>
  </p:notesMasterIdLst>
  <p:handoutMasterIdLst>
    <p:handoutMasterId r:id="rId30"/>
  </p:handoutMasterIdLst>
  <p:sldIdLst>
    <p:sldId id="306" r:id="rId2"/>
    <p:sldId id="305" r:id="rId3"/>
    <p:sldId id="258" r:id="rId4"/>
    <p:sldId id="259" r:id="rId5"/>
    <p:sldId id="315" r:id="rId6"/>
    <p:sldId id="319" r:id="rId7"/>
    <p:sldId id="260" r:id="rId8"/>
    <p:sldId id="278" r:id="rId9"/>
    <p:sldId id="310" r:id="rId10"/>
    <p:sldId id="261" r:id="rId11"/>
    <p:sldId id="325" r:id="rId12"/>
    <p:sldId id="318" r:id="rId13"/>
    <p:sldId id="321" r:id="rId14"/>
    <p:sldId id="320" r:id="rId15"/>
    <p:sldId id="323" r:id="rId16"/>
    <p:sldId id="329" r:id="rId17"/>
    <p:sldId id="262" r:id="rId18"/>
    <p:sldId id="308" r:id="rId19"/>
    <p:sldId id="324" r:id="rId20"/>
    <p:sldId id="313" r:id="rId21"/>
    <p:sldId id="316" r:id="rId22"/>
    <p:sldId id="317" r:id="rId23"/>
    <p:sldId id="328" r:id="rId24"/>
    <p:sldId id="327" r:id="rId25"/>
    <p:sldId id="268" r:id="rId26"/>
    <p:sldId id="326" r:id="rId27"/>
    <p:sldId id="307" r:id="rId28"/>
  </p:sldIdLst>
  <p:sldSz cx="9144000" cy="5143500" type="screen16x9"/>
  <p:notesSz cx="9926638" cy="6797675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Didact Gothic" panose="020B0604020202020204" charset="0"/>
      <p:regular r:id="rId35"/>
    </p:embeddedFont>
    <p:embeddedFont>
      <p:font typeface="Prata" panose="020B0604020202020204" charset="0"/>
      <p:regular r:id="rId36"/>
    </p:embeddedFont>
    <p:embeddedFont>
      <p:font typeface="Montserrat" panose="020B0604020202020204" charset="-18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9AA0A6"/>
          </p15:clr>
        </p15:guide>
        <p15:guide id="2" orient="horz" pos="1728">
          <p15:clr>
            <a:srgbClr val="9AA0A6"/>
          </p15:clr>
        </p15:guide>
        <p15:guide id="3" orient="horz" pos="738">
          <p15:clr>
            <a:srgbClr val="9AA0A6"/>
          </p15:clr>
        </p15:guide>
        <p15:guide id="4" orient="horz" pos="1391">
          <p15:clr>
            <a:srgbClr val="9AA0A6"/>
          </p15:clr>
        </p15:guide>
        <p15:guide id="5" orient="horz" pos="2110">
          <p15:clr>
            <a:srgbClr val="9AA0A6"/>
          </p15:clr>
        </p15:guide>
        <p15:guide id="6" pos="4386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vatal Polgármesteri" initials="HP" lastIdx="1" clrIdx="0">
    <p:extLst>
      <p:ext uri="{19B8F6BF-5375-455C-9EA6-DF929625EA0E}">
        <p15:presenceInfo xmlns:p15="http://schemas.microsoft.com/office/powerpoint/2012/main" userId="ddd00a564a5a965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6B4C"/>
    <a:srgbClr val="FB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45C290-968A-4C56-B059-8CC4E00B2EF8}">
  <a:tblStyle styleId="{BF45C290-968A-4C56-B059-8CC4E00B2E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0" autoAdjust="0"/>
  </p:normalViewPr>
  <p:slideViewPr>
    <p:cSldViewPr snapToGrid="0">
      <p:cViewPr varScale="1">
        <p:scale>
          <a:sx n="92" d="100"/>
          <a:sy n="92" d="100"/>
        </p:scale>
        <p:origin x="726" y="72"/>
      </p:cViewPr>
      <p:guideLst>
        <p:guide orient="horz" pos="288"/>
        <p:guide orient="horz" pos="1728"/>
        <p:guide orient="horz" pos="738"/>
        <p:guide orient="horz" pos="1391"/>
        <p:guide orient="horz" pos="2110"/>
        <p:guide pos="4386"/>
      </p:guideLst>
    </p:cSldViewPr>
  </p:slideViewPr>
  <p:outlineViewPr>
    <p:cViewPr>
      <p:scale>
        <a:sx n="33" d="100"/>
        <a:sy n="33" d="100"/>
      </p:scale>
      <p:origin x="0" y="-198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15T14:21:01.059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7A81A6E7-AA0C-9563-2759-68BF6BF04F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6C6CA21C-6B06-D771-D0EE-BC3AB5E6A7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800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80054-71A4-41C5-BE38-ACAF98ED2AB7}" type="datetimeFigureOut">
              <a:rPr lang="hu-HU" smtClean="0"/>
              <a:t>2025.12.10.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CF3FC60-348C-5E4F-2EC2-181FFC3C0D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68466D2-7C69-895C-9F99-5F211250EA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800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48B3C-1C35-4007-A32E-2D4F00623CB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7357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1249ffcf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1249ffcf0_0_35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0829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1249ffcf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a1249ffcf0_0_18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>
          <a:extLst>
            <a:ext uri="{FF2B5EF4-FFF2-40B4-BE49-F238E27FC236}">
              <a16:creationId xmlns:a16="http://schemas.microsoft.com/office/drawing/2014/main" id="{83F7C11A-86D2-3563-F665-5580CDD0A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1249ffcf0_0_18:notes">
            <a:extLst>
              <a:ext uri="{FF2B5EF4-FFF2-40B4-BE49-F238E27FC236}">
                <a16:creationId xmlns:a16="http://schemas.microsoft.com/office/drawing/2014/main" id="{56AA1603-DC0B-517F-E3DE-71E75866ED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a1249ffcf0_0_18:notes">
            <a:extLst>
              <a:ext uri="{FF2B5EF4-FFF2-40B4-BE49-F238E27FC236}">
                <a16:creationId xmlns:a16="http://schemas.microsoft.com/office/drawing/2014/main" id="{2678C1D1-155A-E54E-E9F5-4D610ADB14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498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1249ffcf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a1249ffcf0_0_18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4773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>
          <a:extLst>
            <a:ext uri="{FF2B5EF4-FFF2-40B4-BE49-F238E27FC236}">
              <a16:creationId xmlns:a16="http://schemas.microsoft.com/office/drawing/2014/main" id="{F7D45A31-FB2D-DAF0-3F9E-F9F0F3740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1249ffcf0_0_18:notes">
            <a:extLst>
              <a:ext uri="{FF2B5EF4-FFF2-40B4-BE49-F238E27FC236}">
                <a16:creationId xmlns:a16="http://schemas.microsoft.com/office/drawing/2014/main" id="{6F59AE3C-F769-B1ED-D5BB-9AC64D330E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a1249ffcf0_0_18:notes">
            <a:extLst>
              <a:ext uri="{FF2B5EF4-FFF2-40B4-BE49-F238E27FC236}">
                <a16:creationId xmlns:a16="http://schemas.microsoft.com/office/drawing/2014/main" id="{0004D4D0-AFA0-632F-EBC3-CD7A53812D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416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>
          <a:extLst>
            <a:ext uri="{FF2B5EF4-FFF2-40B4-BE49-F238E27FC236}">
              <a16:creationId xmlns:a16="http://schemas.microsoft.com/office/drawing/2014/main" id="{5A8E1AD4-EC7B-4EE9-1C5E-614C08E32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1249ffcf0_0_18:notes">
            <a:extLst>
              <a:ext uri="{FF2B5EF4-FFF2-40B4-BE49-F238E27FC236}">
                <a16:creationId xmlns:a16="http://schemas.microsoft.com/office/drawing/2014/main" id="{D27159CB-67F5-6B58-F3B8-32C73C5409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a1249ffcf0_0_18:notes">
            <a:extLst>
              <a:ext uri="{FF2B5EF4-FFF2-40B4-BE49-F238E27FC236}">
                <a16:creationId xmlns:a16="http://schemas.microsoft.com/office/drawing/2014/main" id="{3EB8EE54-5012-F5FD-67F8-553BDD3EC6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97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>
          <a:extLst>
            <a:ext uri="{FF2B5EF4-FFF2-40B4-BE49-F238E27FC236}">
              <a16:creationId xmlns:a16="http://schemas.microsoft.com/office/drawing/2014/main" id="{4F81951D-B7E0-609F-91B9-455216050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1249ffcf0_0_18:notes">
            <a:extLst>
              <a:ext uri="{FF2B5EF4-FFF2-40B4-BE49-F238E27FC236}">
                <a16:creationId xmlns:a16="http://schemas.microsoft.com/office/drawing/2014/main" id="{2B97D1F8-4800-6437-5C3D-B1395EC4D1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a1249ffcf0_0_18:notes">
            <a:extLst>
              <a:ext uri="{FF2B5EF4-FFF2-40B4-BE49-F238E27FC236}">
                <a16:creationId xmlns:a16="http://schemas.microsoft.com/office/drawing/2014/main" id="{66709311-F3BA-35AD-FD3A-CCFE7B276E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0465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>
          <a:extLst>
            <a:ext uri="{FF2B5EF4-FFF2-40B4-BE49-F238E27FC236}">
              <a16:creationId xmlns:a16="http://schemas.microsoft.com/office/drawing/2014/main" id="{6BDF303F-04CA-EF71-5516-651D4F20D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1249ffcf0_0_18:notes">
            <a:extLst>
              <a:ext uri="{FF2B5EF4-FFF2-40B4-BE49-F238E27FC236}">
                <a16:creationId xmlns:a16="http://schemas.microsoft.com/office/drawing/2014/main" id="{CB1BCF99-D52D-696B-9BCB-D0EC6B3087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a1249ffcf0_0_18:notes">
            <a:extLst>
              <a:ext uri="{FF2B5EF4-FFF2-40B4-BE49-F238E27FC236}">
                <a16:creationId xmlns:a16="http://schemas.microsoft.com/office/drawing/2014/main" id="{DBCC33AF-7C55-09F4-0CF0-3C9E6DD96C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1581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1249ffcf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1249ffcf0_0_35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1249ffcf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1249ffcf0_0_35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, Tánccsoport próba, TIK? Balett-vagy azt nem akarod? Jókai: Meridián torna, Sütőklub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Szilveszteri bál, a kórustalálkozó a </a:t>
            </a:r>
            <a:r>
              <a:rPr lang="hu-HU" dirty="0" err="1"/>
              <a:t>sporiban</a:t>
            </a:r>
            <a:r>
              <a:rPr lang="hu-HU" dirty="0"/>
              <a:t> volt, vagy szándékos a </a:t>
            </a:r>
            <a:r>
              <a:rPr lang="hu-HU" dirty="0" err="1"/>
              <a:t>kultúr</a:t>
            </a:r>
            <a:r>
              <a:rPr lang="hu-HU" dirty="0"/>
              <a:t>? iskolai megyei versenyek, </a:t>
            </a:r>
            <a:r>
              <a:rPr lang="hu-HU" dirty="0" err="1"/>
              <a:t>Kultúr</a:t>
            </a:r>
            <a:r>
              <a:rPr lang="hu-HU" dirty="0"/>
              <a:t>: , , ,                                                                                       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Tábor: Koncert, csillagtúra, Ifj. találkozó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Jókai: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5285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>
          <a:extLst>
            <a:ext uri="{FF2B5EF4-FFF2-40B4-BE49-F238E27FC236}">
              <a16:creationId xmlns:a16="http://schemas.microsoft.com/office/drawing/2014/main" id="{DBD80CBA-F334-F33C-BB17-0F2E010E4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1249ffcf0_0_35:notes">
            <a:extLst>
              <a:ext uri="{FF2B5EF4-FFF2-40B4-BE49-F238E27FC236}">
                <a16:creationId xmlns:a16="http://schemas.microsoft.com/office/drawing/2014/main" id="{EDA08B43-6348-EF5B-42BC-2F9D71317D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1249ffcf0_0_35:notes">
            <a:extLst>
              <a:ext uri="{FF2B5EF4-FFF2-40B4-BE49-F238E27FC236}">
                <a16:creationId xmlns:a16="http://schemas.microsoft.com/office/drawing/2014/main" id="{42BFA9FB-0383-5972-8F88-3F8FE087CB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292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8f4bd2034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8f4bd20341_0_1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17075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1249ffcf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1249ffcf0_0_35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4799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1249ffcf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1249ffcf0_0_35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203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1249ffcf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1249ffcf0_0_35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089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>
          <a:extLst>
            <a:ext uri="{FF2B5EF4-FFF2-40B4-BE49-F238E27FC236}">
              <a16:creationId xmlns:a16="http://schemas.microsoft.com/office/drawing/2014/main" id="{D0A7F9F2-BCC8-8497-5068-6B18B892E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1249ffcf0_0_35:notes">
            <a:extLst>
              <a:ext uri="{FF2B5EF4-FFF2-40B4-BE49-F238E27FC236}">
                <a16:creationId xmlns:a16="http://schemas.microsoft.com/office/drawing/2014/main" id="{E13B8468-3EE7-F568-4E86-C53F934524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1249ffcf0_0_35:notes">
            <a:extLst>
              <a:ext uri="{FF2B5EF4-FFF2-40B4-BE49-F238E27FC236}">
                <a16:creationId xmlns:a16="http://schemas.microsoft.com/office/drawing/2014/main" id="{1DE1F1B5-65E3-867C-AA3B-B7467D735A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28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>
          <a:extLst>
            <a:ext uri="{FF2B5EF4-FFF2-40B4-BE49-F238E27FC236}">
              <a16:creationId xmlns:a16="http://schemas.microsoft.com/office/drawing/2014/main" id="{381BC8A3-5E56-9E0F-97F8-CD3B4FD89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1249ffcf0_0_35:notes">
            <a:extLst>
              <a:ext uri="{FF2B5EF4-FFF2-40B4-BE49-F238E27FC236}">
                <a16:creationId xmlns:a16="http://schemas.microsoft.com/office/drawing/2014/main" id="{82F3BE05-0CE9-5E35-6AB6-837B3DD75E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1249ffcf0_0_35:notes">
            <a:extLst>
              <a:ext uri="{FF2B5EF4-FFF2-40B4-BE49-F238E27FC236}">
                <a16:creationId xmlns:a16="http://schemas.microsoft.com/office/drawing/2014/main" id="{8C0BA63D-1CA2-48D6-C03E-36A9A9B090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537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a1249ffcf0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a1249ffcf0_1_40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>
          <a:extLst>
            <a:ext uri="{FF2B5EF4-FFF2-40B4-BE49-F238E27FC236}">
              <a16:creationId xmlns:a16="http://schemas.microsoft.com/office/drawing/2014/main" id="{9FB4DED2-D600-915A-3D94-A701ADB0E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a1249ffcf0_1_40:notes">
            <a:extLst>
              <a:ext uri="{FF2B5EF4-FFF2-40B4-BE49-F238E27FC236}">
                <a16:creationId xmlns:a16="http://schemas.microsoft.com/office/drawing/2014/main" id="{8A1AABB6-CD11-5B42-2C12-BDF1932BD5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a1249ffcf0_1_40:notes">
            <a:extLst>
              <a:ext uri="{FF2B5EF4-FFF2-40B4-BE49-F238E27FC236}">
                <a16:creationId xmlns:a16="http://schemas.microsoft.com/office/drawing/2014/main" id="{86DE66B0-F3E7-304B-CE61-054C909722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8895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1249ffcf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1249ffcf0_0_35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018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8f6f6f201e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8f6f6f201e_0_774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8f6f6f201e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8f6f6f201e_0_596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9f2cce1ec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9f2cce1ec4_0_1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188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>
          <a:extLst>
            <a:ext uri="{FF2B5EF4-FFF2-40B4-BE49-F238E27FC236}">
              <a16:creationId xmlns:a16="http://schemas.microsoft.com/office/drawing/2014/main" id="{053FE2F5-858C-AC7B-3103-A4DC1DCB2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9f2cce1ec4_0_1:notes">
            <a:extLst>
              <a:ext uri="{FF2B5EF4-FFF2-40B4-BE49-F238E27FC236}">
                <a16:creationId xmlns:a16="http://schemas.microsoft.com/office/drawing/2014/main" id="{E1E04AF0-B708-7FEF-CA6A-A9A7E9448D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9f2cce1ec4_0_1:notes">
            <a:extLst>
              <a:ext uri="{FF2B5EF4-FFF2-40B4-BE49-F238E27FC236}">
                <a16:creationId xmlns:a16="http://schemas.microsoft.com/office/drawing/2014/main" id="{A0F96013-41DA-4719-7B12-57AB703100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5022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9f2cce1ec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9f2cce1ec4_0_1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a1249ffcf0_1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a1249ffcf0_1_174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1249ffcf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a1249ffcf0_0_18:notes"/>
          <p:cNvSpPr txBox="1">
            <a:spLocks noGrp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24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93275" y="1589075"/>
            <a:ext cx="44601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893275" y="3544775"/>
            <a:ext cx="3829200" cy="2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3293925"/>
            <a:ext cx="9144000" cy="1877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85925" y="-195075"/>
            <a:ext cx="4584300" cy="5510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632475" y="2260992"/>
            <a:ext cx="3423600" cy="6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998750" y="1886475"/>
            <a:ext cx="3057300" cy="13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300"/>
              <a:buNone/>
              <a:defRPr sz="20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300"/>
              <a:buNone/>
              <a:defRPr sz="123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300"/>
              <a:buNone/>
              <a:defRPr sz="123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300"/>
              <a:buNone/>
              <a:defRPr sz="123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300"/>
              <a:buNone/>
              <a:defRPr sz="123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300"/>
              <a:buNone/>
              <a:defRPr sz="123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300"/>
              <a:buNone/>
              <a:defRPr sz="123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300"/>
              <a:buNone/>
              <a:defRPr sz="123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300"/>
              <a:buNone/>
              <a:defRPr sz="123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809175" y="3062708"/>
            <a:ext cx="3246900" cy="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-166250" y="748875"/>
            <a:ext cx="9005100" cy="36576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457200" y="311725"/>
            <a:ext cx="8880300" cy="4894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613950" y="2188025"/>
            <a:ext cx="28071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1005546" y="1468868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3" hasCustomPrompt="1"/>
          </p:nvPr>
        </p:nvSpPr>
        <p:spPr>
          <a:xfrm>
            <a:off x="1005546" y="2336790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4"/>
          </p:nvPr>
        </p:nvSpPr>
        <p:spPr>
          <a:xfrm>
            <a:off x="1613950" y="3933075"/>
            <a:ext cx="27195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5"/>
          </p:nvPr>
        </p:nvSpPr>
        <p:spPr>
          <a:xfrm>
            <a:off x="1613950" y="1348800"/>
            <a:ext cx="27195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6"/>
          </p:nvPr>
        </p:nvSpPr>
        <p:spPr>
          <a:xfrm>
            <a:off x="1613950" y="3065150"/>
            <a:ext cx="27195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7" hasCustomPrompt="1"/>
          </p:nvPr>
        </p:nvSpPr>
        <p:spPr>
          <a:xfrm>
            <a:off x="1005546" y="3185218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8" hasCustomPrompt="1"/>
          </p:nvPr>
        </p:nvSpPr>
        <p:spPr>
          <a:xfrm>
            <a:off x="1005546" y="4053140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1613950" y="1624345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9"/>
          </p:nvPr>
        </p:nvSpPr>
        <p:spPr>
          <a:xfrm>
            <a:off x="1613950" y="3350220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3"/>
          </p:nvPr>
        </p:nvSpPr>
        <p:spPr>
          <a:xfrm>
            <a:off x="1613950" y="2467498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613950" y="4212548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5220275" y="-10975"/>
            <a:ext cx="3981000" cy="5154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/>
          </p:nvPr>
        </p:nvSpPr>
        <p:spPr>
          <a:xfrm>
            <a:off x="713225" y="59743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5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2452250" y="846900"/>
            <a:ext cx="6802500" cy="3449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629800" y="1592600"/>
            <a:ext cx="474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4013325" y="2263300"/>
            <a:ext cx="4362000" cy="13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713235" y="1848025"/>
            <a:ext cx="25470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713225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/>
          <p:nvPr/>
        </p:nvSpPr>
        <p:spPr>
          <a:xfrm>
            <a:off x="4382025" y="759325"/>
            <a:ext cx="4065900" cy="4675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5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862450" y="3476850"/>
            <a:ext cx="1763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424450" y="3735593"/>
            <a:ext cx="26397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 idx="2"/>
          </p:nvPr>
        </p:nvSpPr>
        <p:spPr>
          <a:xfrm>
            <a:off x="6525755" y="3476850"/>
            <a:ext cx="1763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3"/>
          </p:nvPr>
        </p:nvSpPr>
        <p:spPr>
          <a:xfrm>
            <a:off x="6087755" y="3735593"/>
            <a:ext cx="26397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4"/>
          </p:nvPr>
        </p:nvSpPr>
        <p:spPr>
          <a:xfrm>
            <a:off x="3690150" y="3019650"/>
            <a:ext cx="1763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5"/>
          </p:nvPr>
        </p:nvSpPr>
        <p:spPr>
          <a:xfrm>
            <a:off x="3252150" y="3278393"/>
            <a:ext cx="26397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 idx="6"/>
          </p:nvPr>
        </p:nvSpPr>
        <p:spPr>
          <a:xfrm>
            <a:off x="1687950" y="530725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title" idx="2"/>
          </p:nvPr>
        </p:nvSpPr>
        <p:spPr>
          <a:xfrm>
            <a:off x="1882875" y="15852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ubTitle" idx="1"/>
          </p:nvPr>
        </p:nvSpPr>
        <p:spPr>
          <a:xfrm>
            <a:off x="1496175" y="1852711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title" idx="3"/>
          </p:nvPr>
        </p:nvSpPr>
        <p:spPr>
          <a:xfrm>
            <a:off x="1882875" y="30969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4"/>
          </p:nvPr>
        </p:nvSpPr>
        <p:spPr>
          <a:xfrm>
            <a:off x="1496175" y="3371347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5"/>
          </p:nvPr>
        </p:nvSpPr>
        <p:spPr>
          <a:xfrm>
            <a:off x="5301846" y="158527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6"/>
          </p:nvPr>
        </p:nvSpPr>
        <p:spPr>
          <a:xfrm>
            <a:off x="4915146" y="1852711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7"/>
          </p:nvPr>
        </p:nvSpPr>
        <p:spPr>
          <a:xfrm>
            <a:off x="5301846" y="3097125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8"/>
          </p:nvPr>
        </p:nvSpPr>
        <p:spPr>
          <a:xfrm>
            <a:off x="4915146" y="3370902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8"/>
          <p:cNvSpPr/>
          <p:nvPr/>
        </p:nvSpPr>
        <p:spPr>
          <a:xfrm rot="5400000">
            <a:off x="-1202025" y="3496000"/>
            <a:ext cx="2762400" cy="590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97" name="Google Shape;97;p18"/>
          <p:cNvSpPr/>
          <p:nvPr/>
        </p:nvSpPr>
        <p:spPr>
          <a:xfrm>
            <a:off x="-20775" y="-790250"/>
            <a:ext cx="8839200" cy="5638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1_1_2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>
            <a:spLocks noGrp="1"/>
          </p:cNvSpPr>
          <p:nvPr>
            <p:ph type="title"/>
          </p:nvPr>
        </p:nvSpPr>
        <p:spPr>
          <a:xfrm>
            <a:off x="1974300" y="530725"/>
            <a:ext cx="51954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title" idx="2"/>
          </p:nvPr>
        </p:nvSpPr>
        <p:spPr>
          <a:xfrm>
            <a:off x="1603221" y="1785405"/>
            <a:ext cx="15111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subTitle" idx="1"/>
          </p:nvPr>
        </p:nvSpPr>
        <p:spPr>
          <a:xfrm>
            <a:off x="1613925" y="2056580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26"/>
          <p:cNvSpPr txBox="1">
            <a:spLocks noGrp="1"/>
          </p:cNvSpPr>
          <p:nvPr>
            <p:ph type="title" idx="3"/>
          </p:nvPr>
        </p:nvSpPr>
        <p:spPr>
          <a:xfrm>
            <a:off x="1603125" y="3477975"/>
            <a:ext cx="15111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subTitle" idx="4"/>
          </p:nvPr>
        </p:nvSpPr>
        <p:spPr>
          <a:xfrm>
            <a:off x="1613330" y="3740601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title" idx="5"/>
          </p:nvPr>
        </p:nvSpPr>
        <p:spPr>
          <a:xfrm>
            <a:off x="5032000" y="1785405"/>
            <a:ext cx="15111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subTitle" idx="6"/>
          </p:nvPr>
        </p:nvSpPr>
        <p:spPr>
          <a:xfrm>
            <a:off x="5032825" y="2056580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title" idx="7"/>
          </p:nvPr>
        </p:nvSpPr>
        <p:spPr>
          <a:xfrm>
            <a:off x="5022125" y="3478125"/>
            <a:ext cx="15111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8"/>
          </p:nvPr>
        </p:nvSpPr>
        <p:spPr>
          <a:xfrm>
            <a:off x="5032825" y="3740156"/>
            <a:ext cx="2732700" cy="2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rgbClr val="0070C0">
                <a:alpha val="49000"/>
                <a:lumMod val="88000"/>
              </a:srgbClr>
            </a:gs>
            <a:gs pos="0">
              <a:srgbClr val="E1E0DE"/>
            </a:gs>
            <a:gs pos="23000">
              <a:srgbClr val="FFA8A8"/>
            </a:gs>
            <a:gs pos="49000">
              <a:schemeClr val="accent6"/>
            </a:gs>
            <a:gs pos="100000">
              <a:srgbClr val="0070C0"/>
            </a:gs>
            <a:gs pos="40000">
              <a:schemeClr val="accent6">
                <a:alpha val="24000"/>
                <a:lumMod val="2000"/>
                <a:lumOff val="98000"/>
              </a:schemeClr>
            </a:gs>
            <a:gs pos="0">
              <a:srgbClr val="FF0000"/>
            </a:gs>
          </a:gsLst>
          <a:lin ang="120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700"/>
              <a:buFont typeface="Prata"/>
              <a:buNone/>
              <a:defRPr sz="2700">
                <a:solidFill>
                  <a:schemeClr val="hlink"/>
                </a:solidFill>
                <a:latin typeface="Prata"/>
                <a:ea typeface="Prata"/>
                <a:cs typeface="Prata"/>
                <a:sym typeface="Prat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rata"/>
              <a:buNone/>
              <a:defRPr sz="3000">
                <a:solidFill>
                  <a:schemeClr val="hlink"/>
                </a:solidFill>
                <a:latin typeface="Prata"/>
                <a:ea typeface="Prata"/>
                <a:cs typeface="Prata"/>
                <a:sym typeface="Prat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rata"/>
              <a:buNone/>
              <a:defRPr sz="3000">
                <a:solidFill>
                  <a:schemeClr val="hlink"/>
                </a:solidFill>
                <a:latin typeface="Prata"/>
                <a:ea typeface="Prata"/>
                <a:cs typeface="Prata"/>
                <a:sym typeface="Prat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rata"/>
              <a:buNone/>
              <a:defRPr sz="3000">
                <a:solidFill>
                  <a:schemeClr val="hlink"/>
                </a:solidFill>
                <a:latin typeface="Prata"/>
                <a:ea typeface="Prata"/>
                <a:cs typeface="Prata"/>
                <a:sym typeface="Prat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rata"/>
              <a:buNone/>
              <a:defRPr sz="3000">
                <a:solidFill>
                  <a:schemeClr val="hlink"/>
                </a:solidFill>
                <a:latin typeface="Prata"/>
                <a:ea typeface="Prata"/>
                <a:cs typeface="Prata"/>
                <a:sym typeface="Prat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rata"/>
              <a:buNone/>
              <a:defRPr sz="3000">
                <a:solidFill>
                  <a:schemeClr val="hlink"/>
                </a:solidFill>
                <a:latin typeface="Prata"/>
                <a:ea typeface="Prata"/>
                <a:cs typeface="Prata"/>
                <a:sym typeface="Prat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rata"/>
              <a:buNone/>
              <a:defRPr sz="3000">
                <a:solidFill>
                  <a:schemeClr val="hlink"/>
                </a:solidFill>
                <a:latin typeface="Prata"/>
                <a:ea typeface="Prata"/>
                <a:cs typeface="Prata"/>
                <a:sym typeface="Prat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rata"/>
              <a:buNone/>
              <a:defRPr sz="3000">
                <a:solidFill>
                  <a:schemeClr val="hlink"/>
                </a:solidFill>
                <a:latin typeface="Prata"/>
                <a:ea typeface="Prata"/>
                <a:cs typeface="Prata"/>
                <a:sym typeface="Prat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Prata"/>
              <a:buNone/>
              <a:defRPr sz="3000">
                <a:solidFill>
                  <a:schemeClr val="hlink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Didact Gothic"/>
              <a:buChar char="●"/>
              <a:defRPr>
                <a:solidFill>
                  <a:schemeClr val="hlink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Didact Gothic"/>
              <a:buChar char="○"/>
              <a:defRPr>
                <a:solidFill>
                  <a:schemeClr val="hlink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Didact Gothic"/>
              <a:buChar char="■"/>
              <a:defRPr>
                <a:solidFill>
                  <a:schemeClr val="hlink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Didact Gothic"/>
              <a:buChar char="●"/>
              <a:defRPr>
                <a:solidFill>
                  <a:schemeClr val="hlink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Didact Gothic"/>
              <a:buChar char="○"/>
              <a:defRPr>
                <a:solidFill>
                  <a:schemeClr val="hlink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Didact Gothic"/>
              <a:buChar char="■"/>
              <a:defRPr>
                <a:solidFill>
                  <a:schemeClr val="hlink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Didact Gothic"/>
              <a:buChar char="●"/>
              <a:defRPr>
                <a:solidFill>
                  <a:schemeClr val="hlink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400"/>
              <a:buFont typeface="Didact Gothic"/>
              <a:buChar char="○"/>
              <a:defRPr>
                <a:solidFill>
                  <a:schemeClr val="hlink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400"/>
              <a:buFont typeface="Didact Gothic"/>
              <a:buChar char="■"/>
              <a:defRPr>
                <a:solidFill>
                  <a:schemeClr val="hlink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4" r:id="rId8"/>
    <p:sldLayoutId id="214748367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94;p33">
            <a:extLst>
              <a:ext uri="{FF2B5EF4-FFF2-40B4-BE49-F238E27FC236}">
                <a16:creationId xmlns:a16="http://schemas.microsoft.com/office/drawing/2014/main" id="{59275240-A207-C13F-72BE-280F93DB2B78}"/>
              </a:ext>
            </a:extLst>
          </p:cNvPr>
          <p:cNvSpPr txBox="1">
            <a:spLocks/>
          </p:cNvSpPr>
          <p:nvPr/>
        </p:nvSpPr>
        <p:spPr>
          <a:xfrm>
            <a:off x="3293269" y="2728645"/>
            <a:ext cx="5429250" cy="84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hu-HU" sz="3600" b="1" dirty="0"/>
              <a:t>KÖZMEGHALLGATÁS</a:t>
            </a:r>
            <a:r>
              <a:rPr lang="hu-HU" sz="2800" b="1" dirty="0"/>
              <a:t/>
            </a:r>
            <a:br>
              <a:rPr lang="hu-HU" sz="2800" b="1" dirty="0"/>
            </a:br>
            <a:r>
              <a:rPr lang="hu-HU" sz="4400" dirty="0"/>
              <a:t/>
            </a:r>
            <a:br>
              <a:rPr lang="hu-HU" sz="4400" dirty="0"/>
            </a:br>
            <a:r>
              <a:rPr lang="hu-HU" dirty="0"/>
              <a:t>TARJÁN, 2025. november 26.</a:t>
            </a:r>
            <a:r>
              <a:rPr lang="hu-HU" sz="4800" dirty="0"/>
              <a:t/>
            </a:r>
            <a:br>
              <a:rPr lang="hu-HU" sz="4800" dirty="0"/>
            </a:br>
            <a:endParaRPr lang="hu-HU" sz="4700" dirty="0"/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07525355-8836-30B6-E354-38D4B40AB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61" y="1178693"/>
            <a:ext cx="2389839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76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4" name="Google Shape;244;p38"/>
          <p:cNvCxnSpPr/>
          <p:nvPr/>
        </p:nvCxnSpPr>
        <p:spPr>
          <a:xfrm>
            <a:off x="337885" y="116192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5" name="Google Shape;245;p38"/>
          <p:cNvSpPr txBox="1">
            <a:spLocks noGrp="1"/>
          </p:cNvSpPr>
          <p:nvPr>
            <p:ph type="body" idx="1"/>
          </p:nvPr>
        </p:nvSpPr>
        <p:spPr>
          <a:xfrm>
            <a:off x="183315" y="1708504"/>
            <a:ext cx="4016888" cy="29895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lnSpc>
                <a:spcPct val="107000"/>
              </a:lnSpc>
            </a:pPr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Gyümölcsfa ültetés</a:t>
            </a:r>
          </a:p>
          <a:p>
            <a:pPr marL="0" indent="0">
              <a:lnSpc>
                <a:spcPct val="107000"/>
              </a:lnSpc>
              <a:buNone/>
            </a:pP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</a:pPr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Virágültetés ládákba, ágyásokba</a:t>
            </a:r>
          </a:p>
          <a:p>
            <a:pPr marL="0" indent="0">
              <a:lnSpc>
                <a:spcPct val="107000"/>
              </a:lnSpc>
              <a:buNone/>
            </a:pP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</a:pPr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Virágok téli tárolása / lámpaoszlop virágai</a:t>
            </a:r>
          </a:p>
          <a:p>
            <a:pPr marL="0" indent="0">
              <a:lnSpc>
                <a:spcPct val="107000"/>
              </a:lnSpc>
              <a:buNone/>
            </a:pP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</a:pP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Tájház tuják kiszedése/szőlő ültetés</a:t>
            </a:r>
          </a:p>
          <a:p>
            <a:pPr marL="0" indent="0">
              <a:lnSpc>
                <a:spcPct val="107000"/>
              </a:lnSpc>
              <a:buNone/>
            </a:pPr>
            <a:endParaRPr 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</a:pP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Staufenberg tér parkosítás + segítők a </a:t>
            </a:r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virágosításban</a:t>
            </a:r>
            <a:endParaRPr 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buNone/>
            </a:pPr>
            <a:endParaRPr 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</a:pP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Kálvária gallyazás</a:t>
            </a:r>
          </a:p>
          <a:p>
            <a:pPr marL="0" indent="0">
              <a:lnSpc>
                <a:spcPct val="107000"/>
              </a:lnSpc>
              <a:buNone/>
            </a:pP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246" name="Google Shape;246;p38"/>
          <p:cNvSpPr txBox="1">
            <a:spLocks noGrp="1"/>
          </p:cNvSpPr>
          <p:nvPr>
            <p:ph type="title"/>
          </p:nvPr>
        </p:nvSpPr>
        <p:spPr>
          <a:xfrm>
            <a:off x="221389" y="563106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04  Beruházások</a:t>
            </a:r>
            <a:endParaRPr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C7E2FFE-BCA0-AB6E-4F6E-618CF13148A1}"/>
              </a:ext>
            </a:extLst>
          </p:cNvPr>
          <p:cNvSpPr txBox="1"/>
          <p:nvPr/>
        </p:nvSpPr>
        <p:spPr>
          <a:xfrm>
            <a:off x="573324" y="1263834"/>
            <a:ext cx="41807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/>
              <a:t>Településrendezés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AEDBA7C-28EF-4A19-C2E2-821F41894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988" y="305138"/>
            <a:ext cx="1720572" cy="381482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CD90784-9E91-856C-EBE6-17D82710F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417" y="3205411"/>
            <a:ext cx="4301885" cy="193808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862687A-0431-7376-C69A-8C3E85900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813" y="530330"/>
            <a:ext cx="3141798" cy="235634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>
          <a:extLst>
            <a:ext uri="{FF2B5EF4-FFF2-40B4-BE49-F238E27FC236}">
              <a16:creationId xmlns:a16="http://schemas.microsoft.com/office/drawing/2014/main" id="{A10F36DE-B3F6-EA92-84E2-AB178534A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7B924284-8AA9-29FF-3DF5-8201DBEEA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820" y="635776"/>
            <a:ext cx="1883791" cy="4176710"/>
          </a:xfrm>
          <a:prstGeom prst="rect">
            <a:avLst/>
          </a:prstGeom>
        </p:spPr>
      </p:pic>
      <p:cxnSp>
        <p:nvCxnSpPr>
          <p:cNvPr id="244" name="Google Shape;244;p38">
            <a:extLst>
              <a:ext uri="{FF2B5EF4-FFF2-40B4-BE49-F238E27FC236}">
                <a16:creationId xmlns:a16="http://schemas.microsoft.com/office/drawing/2014/main" id="{F6116242-AADB-9E37-6749-5496DF4E2799}"/>
              </a:ext>
            </a:extLst>
          </p:cNvPr>
          <p:cNvCxnSpPr/>
          <p:nvPr/>
        </p:nvCxnSpPr>
        <p:spPr>
          <a:xfrm>
            <a:off x="337885" y="116192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5" name="Google Shape;245;p38">
            <a:extLst>
              <a:ext uri="{FF2B5EF4-FFF2-40B4-BE49-F238E27FC236}">
                <a16:creationId xmlns:a16="http://schemas.microsoft.com/office/drawing/2014/main" id="{C756F849-9845-DBA0-05C1-058DBFFF7F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1389" y="2217134"/>
            <a:ext cx="3626740" cy="26485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Áglerakó kerítésépítés és tereprendezés (</a:t>
            </a:r>
            <a:r>
              <a:rPr lang="hu-HU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Lebukti</a:t>
            </a:r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139700" indent="0">
              <a:buNone/>
            </a:pPr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A tárolóhely nyitva tartása</a:t>
            </a:r>
          </a:p>
          <a:p>
            <a:pPr marL="139700" indent="0">
              <a:buNone/>
            </a:pP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tavaszi időszakban: március, április hónapokban</a:t>
            </a:r>
          </a:p>
          <a:p>
            <a:pPr marL="139700" indent="0">
              <a:buNone/>
            </a:pP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őszi időszakban: október, november hónapokban</a:t>
            </a:r>
          </a:p>
          <a:p>
            <a:pPr marL="139700" indent="0">
              <a:buNone/>
            </a:pPr>
            <a:endParaRPr lang="hu-H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indent="0">
              <a:buNone/>
            </a:pPr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kedd: 	10:00 – 12:00</a:t>
            </a:r>
          </a:p>
          <a:p>
            <a:pPr marL="139700" indent="0">
              <a:buNone/>
            </a:pPr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péntek: 	14:00 – 16:00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246" name="Google Shape;246;p38">
            <a:extLst>
              <a:ext uri="{FF2B5EF4-FFF2-40B4-BE49-F238E27FC236}">
                <a16:creationId xmlns:a16="http://schemas.microsoft.com/office/drawing/2014/main" id="{F42AB107-F759-000B-6ABB-F09067EE50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389" y="563106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04  Beruházások</a:t>
            </a:r>
            <a:endParaRPr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000DD74-8553-2227-DE1D-0622C9BFB6DE}"/>
              </a:ext>
            </a:extLst>
          </p:cNvPr>
          <p:cNvSpPr txBox="1"/>
          <p:nvPr/>
        </p:nvSpPr>
        <p:spPr>
          <a:xfrm>
            <a:off x="573324" y="1263834"/>
            <a:ext cx="41807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/>
              <a:t>Településrendezés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E8F6DAC-AD5E-6DAF-ADF9-CB1DD04BB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058" y="205734"/>
            <a:ext cx="4244813" cy="191237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4BC8F51-2BB7-C267-3EBB-DCA978CE40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067" y="3103104"/>
            <a:ext cx="4244804" cy="191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48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4" name="Google Shape;244;p38"/>
          <p:cNvCxnSpPr/>
          <p:nvPr/>
        </p:nvCxnSpPr>
        <p:spPr>
          <a:xfrm>
            <a:off x="337885" y="116192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6" name="Google Shape;246;p38"/>
          <p:cNvSpPr txBox="1">
            <a:spLocks noGrp="1"/>
          </p:cNvSpPr>
          <p:nvPr>
            <p:ph type="title"/>
          </p:nvPr>
        </p:nvSpPr>
        <p:spPr>
          <a:xfrm>
            <a:off x="221389" y="563106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04  Beruházások</a:t>
            </a:r>
            <a:endParaRPr dirty="0"/>
          </a:p>
        </p:txBody>
      </p:sp>
      <p:sp>
        <p:nvSpPr>
          <p:cNvPr id="8" name="Google Shape;245;p38">
            <a:extLst>
              <a:ext uri="{FF2B5EF4-FFF2-40B4-BE49-F238E27FC236}">
                <a16:creationId xmlns:a16="http://schemas.microsoft.com/office/drawing/2014/main" id="{3A29E3CD-6F5E-FFD1-F32A-CCF445A27630}"/>
              </a:ext>
            </a:extLst>
          </p:cNvPr>
          <p:cNvSpPr txBox="1">
            <a:spLocks/>
          </p:cNvSpPr>
          <p:nvPr/>
        </p:nvSpPr>
        <p:spPr>
          <a:xfrm>
            <a:off x="175828" y="2226487"/>
            <a:ext cx="3982355" cy="249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2 db lovaskocsi felvonulásokra/ovisoknak/vendégeknek / táborozóknak</a:t>
            </a:r>
          </a:p>
          <a:p>
            <a:endParaRPr 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Konténer palackgyűjtő  100.000,-Ft + 100.000,- adomány óvodának játékokra</a:t>
            </a:r>
          </a:p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2 x szalma ugrálóvár</a:t>
            </a:r>
          </a:p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Díszkivilágítás:  Hivatal + 56-os emlékmű + Betelepítési emlékmű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D599DD1-3906-8DE4-5B4B-F4E83C552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185" y="358335"/>
            <a:ext cx="3933636" cy="221341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73991C1-F974-2055-41CE-D87813ABB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011" y="877646"/>
            <a:ext cx="2092600" cy="220006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6D9468A-39F8-8FE9-DDC6-26E049BA2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346" y="3230865"/>
            <a:ext cx="2913028" cy="163913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A93DE67-E3DC-C338-52A7-4A48D89AC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7172" y="2408521"/>
            <a:ext cx="1183829" cy="2624767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E1933265-E7A8-3EDC-FD06-DFEF04412845}"/>
              </a:ext>
            </a:extLst>
          </p:cNvPr>
          <p:cNvSpPr txBox="1"/>
          <p:nvPr/>
        </p:nvSpPr>
        <p:spPr>
          <a:xfrm>
            <a:off x="221389" y="1284919"/>
            <a:ext cx="41807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/>
              <a:t>Településrendezés - kreatív</a:t>
            </a:r>
          </a:p>
        </p:txBody>
      </p:sp>
    </p:spTree>
    <p:extLst>
      <p:ext uri="{BB962C8B-B14F-4D97-AF65-F5344CB8AC3E}">
        <p14:creationId xmlns:p14="http://schemas.microsoft.com/office/powerpoint/2010/main" val="2961902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>
          <a:extLst>
            <a:ext uri="{FF2B5EF4-FFF2-40B4-BE49-F238E27FC236}">
              <a16:creationId xmlns:a16="http://schemas.microsoft.com/office/drawing/2014/main" id="{5D24DF00-1556-C04D-7FD6-742101C34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4" name="Google Shape;244;p38">
            <a:extLst>
              <a:ext uri="{FF2B5EF4-FFF2-40B4-BE49-F238E27FC236}">
                <a16:creationId xmlns:a16="http://schemas.microsoft.com/office/drawing/2014/main" id="{B5AE514B-9538-414A-C2EF-1A8B427D0562}"/>
              </a:ext>
            </a:extLst>
          </p:cNvPr>
          <p:cNvCxnSpPr/>
          <p:nvPr/>
        </p:nvCxnSpPr>
        <p:spPr>
          <a:xfrm>
            <a:off x="337885" y="116192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6" name="Google Shape;246;p38">
            <a:extLst>
              <a:ext uri="{FF2B5EF4-FFF2-40B4-BE49-F238E27FC236}">
                <a16:creationId xmlns:a16="http://schemas.microsoft.com/office/drawing/2014/main" id="{1677A302-DE5F-CB67-B679-2A82AE83D9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389" y="563106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04  Beruházások</a:t>
            </a:r>
            <a:endParaRPr dirty="0"/>
          </a:p>
        </p:txBody>
      </p:sp>
      <p:sp>
        <p:nvSpPr>
          <p:cNvPr id="8" name="Google Shape;245;p38">
            <a:extLst>
              <a:ext uri="{FF2B5EF4-FFF2-40B4-BE49-F238E27FC236}">
                <a16:creationId xmlns:a16="http://schemas.microsoft.com/office/drawing/2014/main" id="{BD5EAE5B-AE0C-2132-A2BC-733B15CAC490}"/>
              </a:ext>
            </a:extLst>
          </p:cNvPr>
          <p:cNvSpPr txBox="1">
            <a:spLocks/>
          </p:cNvSpPr>
          <p:nvPr/>
        </p:nvSpPr>
        <p:spPr>
          <a:xfrm>
            <a:off x="139485" y="1802102"/>
            <a:ext cx="3584860" cy="3341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99A329ED-5AFF-70F2-9228-B233A0F00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037" y="236938"/>
            <a:ext cx="3794574" cy="170953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9B57344-6FD4-FF4E-3CDB-F212422DE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249" y="1574426"/>
            <a:ext cx="3581490" cy="2015266"/>
          </a:xfrm>
          <a:prstGeom prst="rect">
            <a:avLst/>
          </a:prstGeom>
        </p:spPr>
      </p:pic>
      <p:sp>
        <p:nvSpPr>
          <p:cNvPr id="9" name="Google Shape;245;p38">
            <a:extLst>
              <a:ext uri="{FF2B5EF4-FFF2-40B4-BE49-F238E27FC236}">
                <a16:creationId xmlns:a16="http://schemas.microsoft.com/office/drawing/2014/main" id="{1D5D1570-FA17-4646-BF85-7563BC25B3F7}"/>
              </a:ext>
            </a:extLst>
          </p:cNvPr>
          <p:cNvSpPr txBox="1">
            <a:spLocks/>
          </p:cNvSpPr>
          <p:nvPr/>
        </p:nvSpPr>
        <p:spPr>
          <a:xfrm>
            <a:off x="221389" y="2115262"/>
            <a:ext cx="3851838" cy="249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hu-HU" sz="16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Hőszivattyú sportcsarnokba</a:t>
            </a:r>
          </a:p>
          <a:p>
            <a:r>
              <a:rPr lang="hu-HU" sz="1600" kern="1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Kultúr</a:t>
            </a:r>
            <a:r>
              <a:rPr lang="hu-HU" sz="16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parketta lakkozás </a:t>
            </a:r>
          </a:p>
          <a:p>
            <a:r>
              <a:rPr lang="hu-HU" sz="16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Vízlágyító sportcsarnokba</a:t>
            </a:r>
          </a:p>
          <a:p>
            <a:r>
              <a:rPr lang="hu-HU" sz="16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Idősek napközije zuhanyzócsere </a:t>
            </a:r>
          </a:p>
          <a:p>
            <a:r>
              <a:rPr lang="hu-HU" sz="16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Villanyóra + kamera áglerakó</a:t>
            </a:r>
          </a:p>
          <a:p>
            <a:r>
              <a:rPr lang="hu-HU" sz="16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Utak szegélyének feltöltése + Halastói út szegélyének feltöltése</a:t>
            </a:r>
          </a:p>
          <a:p>
            <a:r>
              <a:rPr lang="hu-HU" sz="16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Szökőkút </a:t>
            </a:r>
            <a:r>
              <a:rPr lang="hu-HU" sz="1600" kern="1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murvázás</a:t>
            </a:r>
            <a:endParaRPr lang="hu-HU" sz="1600" kern="1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1600" kern="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Buszmegálló felújítása Tatai utcai</a:t>
            </a:r>
          </a:p>
          <a:p>
            <a:pPr marL="139700" indent="0">
              <a:buNone/>
            </a:pPr>
            <a:endParaRPr lang="hu-HU" dirty="0"/>
          </a:p>
          <a:p>
            <a:endParaRPr lang="hu-HU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B08F39B-C23C-54DD-CE16-552072F8F651}"/>
              </a:ext>
            </a:extLst>
          </p:cNvPr>
          <p:cNvSpPr txBox="1"/>
          <p:nvPr/>
        </p:nvSpPr>
        <p:spPr>
          <a:xfrm>
            <a:off x="391206" y="1472210"/>
            <a:ext cx="41807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/>
              <a:t>Településrendezés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B5ABDF73-2A5E-81B2-C021-28166950C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492" y="2325939"/>
            <a:ext cx="2048953" cy="273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72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>
          <a:extLst>
            <a:ext uri="{FF2B5EF4-FFF2-40B4-BE49-F238E27FC236}">
              <a16:creationId xmlns:a16="http://schemas.microsoft.com/office/drawing/2014/main" id="{93147226-E0F7-17DD-47CC-430E9E2FA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4" name="Google Shape;244;p38">
            <a:extLst>
              <a:ext uri="{FF2B5EF4-FFF2-40B4-BE49-F238E27FC236}">
                <a16:creationId xmlns:a16="http://schemas.microsoft.com/office/drawing/2014/main" id="{046A047B-0E89-D3F5-8CFC-9F361F4B0C05}"/>
              </a:ext>
            </a:extLst>
          </p:cNvPr>
          <p:cNvCxnSpPr/>
          <p:nvPr/>
        </p:nvCxnSpPr>
        <p:spPr>
          <a:xfrm>
            <a:off x="337885" y="116192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6" name="Google Shape;246;p38">
            <a:extLst>
              <a:ext uri="{FF2B5EF4-FFF2-40B4-BE49-F238E27FC236}">
                <a16:creationId xmlns:a16="http://schemas.microsoft.com/office/drawing/2014/main" id="{CB569B43-E789-97D5-BA25-9316BA202D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389" y="563106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04  Beruházások</a:t>
            </a:r>
            <a:endParaRPr dirty="0"/>
          </a:p>
        </p:txBody>
      </p:sp>
      <p:sp>
        <p:nvSpPr>
          <p:cNvPr id="8" name="Google Shape;245;p38">
            <a:extLst>
              <a:ext uri="{FF2B5EF4-FFF2-40B4-BE49-F238E27FC236}">
                <a16:creationId xmlns:a16="http://schemas.microsoft.com/office/drawing/2014/main" id="{D5B8F635-CD28-690C-771F-9B75E1C4D2AB}"/>
              </a:ext>
            </a:extLst>
          </p:cNvPr>
          <p:cNvSpPr txBox="1">
            <a:spLocks/>
          </p:cNvSpPr>
          <p:nvPr/>
        </p:nvSpPr>
        <p:spPr>
          <a:xfrm>
            <a:off x="221389" y="2050317"/>
            <a:ext cx="3851838" cy="2490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Napelem park előkészítés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hu-H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Napelem park kerítés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Hőszivattyú előkészítés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hu-H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Strandröplabda pálya kialakítása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Gyalogutak kialakítása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hu-H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Folyamatos karbantartási és üzemeltetési munkák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C83FA0E-4FBB-2FFA-6D4E-12B4A9DD5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215" y="2920724"/>
            <a:ext cx="3665811" cy="165152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2579BED-1331-EFB5-BCC8-11828BFF1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959" y="171388"/>
            <a:ext cx="4014713" cy="180871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2DC5969-55C6-F49D-A40A-419040161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786" y="1329658"/>
            <a:ext cx="3424910" cy="2084320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04E44117-0F41-EFA5-AA25-9FEC9107D6D6}"/>
              </a:ext>
            </a:extLst>
          </p:cNvPr>
          <p:cNvSpPr txBox="1"/>
          <p:nvPr/>
        </p:nvSpPr>
        <p:spPr>
          <a:xfrm>
            <a:off x="539952" y="1501238"/>
            <a:ext cx="41807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/>
              <a:t>Tábor</a:t>
            </a:r>
          </a:p>
        </p:txBody>
      </p:sp>
    </p:spTree>
    <p:extLst>
      <p:ext uri="{BB962C8B-B14F-4D97-AF65-F5344CB8AC3E}">
        <p14:creationId xmlns:p14="http://schemas.microsoft.com/office/powerpoint/2010/main" val="818467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>
          <a:extLst>
            <a:ext uri="{FF2B5EF4-FFF2-40B4-BE49-F238E27FC236}">
              <a16:creationId xmlns:a16="http://schemas.microsoft.com/office/drawing/2014/main" id="{2A8A5447-38AC-204B-366B-C08F0659F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DD5254BA-5513-DC13-FF16-2AC86506F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361" y="2487629"/>
            <a:ext cx="3806250" cy="1714795"/>
          </a:xfrm>
          <a:prstGeom prst="rect">
            <a:avLst/>
          </a:prstGeom>
        </p:spPr>
      </p:pic>
      <p:cxnSp>
        <p:nvCxnSpPr>
          <p:cNvPr id="244" name="Google Shape;244;p38">
            <a:extLst>
              <a:ext uri="{FF2B5EF4-FFF2-40B4-BE49-F238E27FC236}">
                <a16:creationId xmlns:a16="http://schemas.microsoft.com/office/drawing/2014/main" id="{F42E130D-5E94-8357-93EA-9E5892C1C85B}"/>
              </a:ext>
            </a:extLst>
          </p:cNvPr>
          <p:cNvCxnSpPr/>
          <p:nvPr/>
        </p:nvCxnSpPr>
        <p:spPr>
          <a:xfrm>
            <a:off x="337885" y="116192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6" name="Google Shape;246;p38">
            <a:extLst>
              <a:ext uri="{FF2B5EF4-FFF2-40B4-BE49-F238E27FC236}">
                <a16:creationId xmlns:a16="http://schemas.microsoft.com/office/drawing/2014/main" id="{AF5107F9-BC76-942E-1EDE-57D65A8EA7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389" y="563106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04  Beruházások</a:t>
            </a:r>
            <a:endParaRPr dirty="0"/>
          </a:p>
        </p:txBody>
      </p:sp>
      <p:sp>
        <p:nvSpPr>
          <p:cNvPr id="8" name="Google Shape;245;p38">
            <a:extLst>
              <a:ext uri="{FF2B5EF4-FFF2-40B4-BE49-F238E27FC236}">
                <a16:creationId xmlns:a16="http://schemas.microsoft.com/office/drawing/2014/main" id="{8507624E-706C-B331-26A9-055F3414BDA5}"/>
              </a:ext>
            </a:extLst>
          </p:cNvPr>
          <p:cNvSpPr txBox="1">
            <a:spLocks/>
          </p:cNvSpPr>
          <p:nvPr/>
        </p:nvSpPr>
        <p:spPr>
          <a:xfrm>
            <a:off x="215837" y="2310880"/>
            <a:ext cx="4180794" cy="3341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Buszmegálló felújítása</a:t>
            </a:r>
          </a:p>
          <a:p>
            <a:pPr marL="139700" indent="0">
              <a:buNone/>
            </a:pPr>
            <a:endParaRPr 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Közösségi ház belső kialakítása</a:t>
            </a:r>
          </a:p>
          <a:p>
            <a:pPr marL="139700" indent="0">
              <a:buNone/>
            </a:pPr>
            <a:endParaRPr lang="hu-H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Közösségi ház járda burkolás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21EDC9D-D370-5A1B-9D61-D5395BE1D083}"/>
              </a:ext>
            </a:extLst>
          </p:cNvPr>
          <p:cNvSpPr txBox="1"/>
          <p:nvPr/>
        </p:nvSpPr>
        <p:spPr>
          <a:xfrm>
            <a:off x="539952" y="1501238"/>
            <a:ext cx="41807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/>
              <a:t>Tornyópuszta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EC3B055D-AC88-52F6-4C49-106382C94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361" y="413817"/>
            <a:ext cx="3806250" cy="171479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434EDF2-F7C7-21B3-A4B8-5C7D9044A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066" y="1392716"/>
            <a:ext cx="3270482" cy="183081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55334FC6-EA01-3B5C-94D2-F5DD4007F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066" y="3474020"/>
            <a:ext cx="3293773" cy="148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62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>
          <a:extLst>
            <a:ext uri="{FF2B5EF4-FFF2-40B4-BE49-F238E27FC236}">
              <a16:creationId xmlns:a16="http://schemas.microsoft.com/office/drawing/2014/main" id="{9E2EE100-6A24-32B0-EBC7-15491892A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4" name="Google Shape;244;p38">
            <a:extLst>
              <a:ext uri="{FF2B5EF4-FFF2-40B4-BE49-F238E27FC236}">
                <a16:creationId xmlns:a16="http://schemas.microsoft.com/office/drawing/2014/main" id="{03F029D5-5CC7-EDC2-C45F-FA1CEF34D8EB}"/>
              </a:ext>
            </a:extLst>
          </p:cNvPr>
          <p:cNvCxnSpPr/>
          <p:nvPr/>
        </p:nvCxnSpPr>
        <p:spPr>
          <a:xfrm>
            <a:off x="324536" y="86157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6" name="Google Shape;246;p38">
            <a:extLst>
              <a:ext uri="{FF2B5EF4-FFF2-40B4-BE49-F238E27FC236}">
                <a16:creationId xmlns:a16="http://schemas.microsoft.com/office/drawing/2014/main" id="{51A67192-5261-C9A2-2108-C8C4E90B62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837" y="274767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04  Beruházások</a:t>
            </a:r>
            <a:endParaRPr dirty="0"/>
          </a:p>
        </p:txBody>
      </p:sp>
      <p:sp>
        <p:nvSpPr>
          <p:cNvPr id="8" name="Google Shape;245;p38">
            <a:extLst>
              <a:ext uri="{FF2B5EF4-FFF2-40B4-BE49-F238E27FC236}">
                <a16:creationId xmlns:a16="http://schemas.microsoft.com/office/drawing/2014/main" id="{B60CBA58-31F7-F9A8-B539-FEB890F2B877}"/>
              </a:ext>
            </a:extLst>
          </p:cNvPr>
          <p:cNvSpPr txBox="1">
            <a:spLocks/>
          </p:cNvSpPr>
          <p:nvPr/>
        </p:nvSpPr>
        <p:spPr>
          <a:xfrm>
            <a:off x="40982" y="1617690"/>
            <a:ext cx="4706389" cy="375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Karácsonyi díszítés le/fel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Svábbál be/kipakolás</a:t>
            </a:r>
          </a:p>
          <a:p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Virágosítás</a:t>
            </a: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/öntözés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Szemétszedés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Takarítás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Tuskózások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Fűnyírás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Árok teljes tisztítás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Ovi homokozók rendbetétele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Kálvária nyírás/gallyazás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Temető fűnyírás/szemétszedés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Szalmajátszóház Utcabál/Szüreti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Kisebb </a:t>
            </a:r>
            <a:r>
              <a:rPr lang="hu-HU" dirty="0" err="1">
                <a:latin typeface="Calibri" panose="020F0502020204030204" pitchFamily="34" charset="0"/>
                <a:cs typeface="Calibri" panose="020F0502020204030204" pitchFamily="34" charset="0"/>
              </a:rPr>
              <a:t>kátyúzások</a:t>
            </a:r>
            <a:endParaRPr lang="hu-H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Intézmények karbantartás/javítás</a:t>
            </a:r>
          </a:p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Rendezvények berendezése (asztal/pad/szék/stb</a:t>
            </a:r>
            <a:r>
              <a:rPr lang="hu-HU" dirty="0"/>
              <a:t>.</a:t>
            </a:r>
          </a:p>
          <a:p>
            <a:endParaRPr lang="hu-HU" dirty="0"/>
          </a:p>
          <a:p>
            <a:endParaRPr lang="hu-HU" dirty="0"/>
          </a:p>
          <a:p>
            <a:pPr marL="139700" indent="0">
              <a:buNone/>
            </a:pPr>
            <a:endParaRPr lang="hu-HU" sz="1600" dirty="0"/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4622B448-41ED-2CD3-019A-EF6E9D466873}"/>
              </a:ext>
            </a:extLst>
          </p:cNvPr>
          <p:cNvSpPr txBox="1"/>
          <p:nvPr/>
        </p:nvSpPr>
        <p:spPr>
          <a:xfrm>
            <a:off x="215837" y="918392"/>
            <a:ext cx="41807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/>
              <a:t>Rendszeres karbantartási / üzemeltetési munkák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F147EF3-0B13-0026-5982-69ED12949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374" y="227858"/>
            <a:ext cx="3308693" cy="149063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D578773-17CA-DE84-AE9F-24E5DBDDC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688" y="238203"/>
            <a:ext cx="1335289" cy="2960581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3264D98-41AD-38B3-FC94-CEBA421D4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352" y="1560053"/>
            <a:ext cx="3010178" cy="1356148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D6D72B6-99C5-083F-52C5-BA136DC6C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330" y="2677974"/>
            <a:ext cx="2809945" cy="1265939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1BF9FE72-FCB4-D5D9-D2C2-FC9F6884DB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7105" y="2916201"/>
            <a:ext cx="2809945" cy="1265939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AF8147A9-19C8-6286-1FA0-E24591E201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0388" y="3786651"/>
            <a:ext cx="1573571" cy="1267429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A81C9FCE-AB2F-9AF8-054C-3B73F6E2D9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4163" y="3825543"/>
            <a:ext cx="2114216" cy="11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26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9"/>
          <p:cNvSpPr txBox="1">
            <a:spLocks noGrp="1"/>
          </p:cNvSpPr>
          <p:nvPr>
            <p:ph type="title" idx="4"/>
          </p:nvPr>
        </p:nvSpPr>
        <p:spPr>
          <a:xfrm>
            <a:off x="2531895" y="2740400"/>
            <a:ext cx="1925397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/>
              <a:t>Közösségi ház</a:t>
            </a:r>
            <a:br>
              <a:rPr lang="hu-HU" b="1" dirty="0"/>
            </a:br>
            <a:r>
              <a:rPr lang="hu-HU" dirty="0" err="1"/>
              <a:t>Kultúr</a:t>
            </a:r>
            <a:endParaRPr dirty="0"/>
          </a:p>
        </p:txBody>
      </p:sp>
      <p:sp>
        <p:nvSpPr>
          <p:cNvPr id="261" name="Google Shape;261;p39"/>
          <p:cNvSpPr txBox="1">
            <a:spLocks noGrp="1"/>
          </p:cNvSpPr>
          <p:nvPr>
            <p:ph type="title"/>
          </p:nvPr>
        </p:nvSpPr>
        <p:spPr>
          <a:xfrm>
            <a:off x="317500" y="2706834"/>
            <a:ext cx="2135764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/>
              <a:t>Egyesületek háza</a:t>
            </a:r>
            <a:br>
              <a:rPr lang="hu-HU" b="1" dirty="0"/>
            </a:br>
            <a:r>
              <a:rPr lang="hu-HU" dirty="0"/>
              <a:t>Jókai6</a:t>
            </a:r>
            <a:endParaRPr dirty="0"/>
          </a:p>
        </p:txBody>
      </p:sp>
      <p:sp>
        <p:nvSpPr>
          <p:cNvPr id="262" name="Google Shape;262;p39"/>
          <p:cNvSpPr txBox="1">
            <a:spLocks noGrp="1"/>
          </p:cNvSpPr>
          <p:nvPr>
            <p:ph type="subTitle" idx="1"/>
          </p:nvPr>
        </p:nvSpPr>
        <p:spPr>
          <a:xfrm>
            <a:off x="87104" y="3154187"/>
            <a:ext cx="26397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Önkormányzati program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és egyéb program: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Egyesületi megbeszélések, magánrendezvények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intézményi foglalások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(ovi, iskola, önkormányzat</a:t>
            </a:r>
            <a:r>
              <a:rPr lang="hu-HU" dirty="0"/>
              <a:t>)		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p39"/>
          <p:cNvSpPr txBox="1">
            <a:spLocks noGrp="1"/>
          </p:cNvSpPr>
          <p:nvPr>
            <p:ph type="title" idx="2"/>
          </p:nvPr>
        </p:nvSpPr>
        <p:spPr>
          <a:xfrm>
            <a:off x="4843958" y="2662220"/>
            <a:ext cx="1925397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/>
              <a:t>Tájház</a:t>
            </a:r>
            <a:endParaRPr b="1" dirty="0"/>
          </a:p>
        </p:txBody>
      </p:sp>
      <p:sp>
        <p:nvSpPr>
          <p:cNvPr id="265" name="Google Shape;265;p39"/>
          <p:cNvSpPr txBox="1">
            <a:spLocks noGrp="1"/>
          </p:cNvSpPr>
          <p:nvPr>
            <p:ph type="subTitle" idx="5"/>
          </p:nvPr>
        </p:nvSpPr>
        <p:spPr>
          <a:xfrm>
            <a:off x="2380358" y="3216692"/>
            <a:ext cx="2293254" cy="12138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Önkormányzati program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és egyéb program: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Egyesületi rendezvények, színház, koncert, edzések, tornák, bálok, esküvők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" name="Google Shape;266;p39"/>
          <p:cNvSpPr txBox="1">
            <a:spLocks noGrp="1"/>
          </p:cNvSpPr>
          <p:nvPr>
            <p:ph type="title" idx="6"/>
          </p:nvPr>
        </p:nvSpPr>
        <p:spPr>
          <a:xfrm>
            <a:off x="1122219" y="326825"/>
            <a:ext cx="7391399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05   Rendezvények, civil szervezetek</a:t>
            </a:r>
            <a:endParaRPr dirty="0"/>
          </a:p>
        </p:txBody>
      </p:sp>
      <p:cxnSp>
        <p:nvCxnSpPr>
          <p:cNvPr id="267" name="Google Shape;267;p39"/>
          <p:cNvCxnSpPr/>
          <p:nvPr/>
        </p:nvCxnSpPr>
        <p:spPr>
          <a:xfrm>
            <a:off x="4255426" y="1002159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263;p39">
            <a:extLst>
              <a:ext uri="{FF2B5EF4-FFF2-40B4-BE49-F238E27FC236}">
                <a16:creationId xmlns:a16="http://schemas.microsoft.com/office/drawing/2014/main" id="{A43B425E-2D2E-FCDF-7C8A-A63FA3FB9A9D}"/>
              </a:ext>
            </a:extLst>
          </p:cNvPr>
          <p:cNvSpPr txBox="1">
            <a:spLocks/>
          </p:cNvSpPr>
          <p:nvPr/>
        </p:nvSpPr>
        <p:spPr>
          <a:xfrm>
            <a:off x="6969670" y="2740400"/>
            <a:ext cx="1925397" cy="3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hu-HU" b="1" dirty="0" err="1"/>
              <a:t>Baglyas</a:t>
            </a:r>
            <a:r>
              <a:rPr lang="hu-HU" b="1" dirty="0"/>
              <a:t> Park</a:t>
            </a:r>
          </a:p>
          <a:p>
            <a:r>
              <a:rPr lang="hu-HU" dirty="0"/>
              <a:t>Tábor</a:t>
            </a:r>
          </a:p>
        </p:txBody>
      </p:sp>
      <p:sp>
        <p:nvSpPr>
          <p:cNvPr id="17" name="Google Shape;265;p39">
            <a:extLst>
              <a:ext uri="{FF2B5EF4-FFF2-40B4-BE49-F238E27FC236}">
                <a16:creationId xmlns:a16="http://schemas.microsoft.com/office/drawing/2014/main" id="{D4BFBD36-6A3F-AAFC-42E3-D022259EC215}"/>
              </a:ext>
            </a:extLst>
          </p:cNvPr>
          <p:cNvSpPr txBox="1">
            <a:spLocks/>
          </p:cNvSpPr>
          <p:nvPr/>
        </p:nvSpPr>
        <p:spPr>
          <a:xfrm>
            <a:off x="4673612" y="3159188"/>
            <a:ext cx="2293254" cy="121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Önkormányzati program</a:t>
            </a:r>
          </a:p>
          <a:p>
            <a:pPr marL="0" indent="0" algn="l"/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és egyéb program:</a:t>
            </a:r>
          </a:p>
          <a:p>
            <a:pPr marL="0" indent="0" algn="l"/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Egyesületi rendezvények, ádventi hétvégék</a:t>
            </a:r>
            <a:r>
              <a:rPr lang="hu-HU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napközis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 táborok, látogatók, esketés</a:t>
            </a:r>
            <a:endParaRPr lang="hu-HU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265;p39">
            <a:extLst>
              <a:ext uri="{FF2B5EF4-FFF2-40B4-BE49-F238E27FC236}">
                <a16:creationId xmlns:a16="http://schemas.microsoft.com/office/drawing/2014/main" id="{8E604751-6091-6283-0BA8-A35BF3E41801}"/>
              </a:ext>
            </a:extLst>
          </p:cNvPr>
          <p:cNvSpPr txBox="1">
            <a:spLocks/>
          </p:cNvSpPr>
          <p:nvPr/>
        </p:nvSpPr>
        <p:spPr>
          <a:xfrm>
            <a:off x="6921512" y="3225434"/>
            <a:ext cx="2222488" cy="1262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hu-HU" sz="1600" b="1" dirty="0">
                <a:latin typeface="Calibri" panose="020F0502020204030204" pitchFamily="34" charset="0"/>
                <a:cs typeface="Calibri" panose="020F0502020204030204" pitchFamily="34" charset="0"/>
              </a:rPr>
              <a:t>Önkormányzati program és egyéb programok:</a:t>
            </a:r>
          </a:p>
          <a:p>
            <a:pPr marL="0" indent="0" algn="l"/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Óvodai, iskolai látogatások</a:t>
            </a:r>
          </a:p>
          <a:p>
            <a:pPr marL="0" indent="0" algn="l"/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koncert, </a:t>
            </a:r>
          </a:p>
          <a:p>
            <a:pPr marL="0" indent="0" algn="l"/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nyílt nap</a:t>
            </a:r>
          </a:p>
          <a:p>
            <a:pPr marL="0" indent="0" algn="l"/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EC5CEA6-967F-A63E-87D7-1C742E275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23" y="1092374"/>
            <a:ext cx="1752269" cy="131420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D22ED13-95AF-56DF-E79A-8AF512F9F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758" y="1094595"/>
            <a:ext cx="2384229" cy="134158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C52C6A7-4FA7-FE35-9318-D0E6089CA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912" y="1068724"/>
            <a:ext cx="2316265" cy="136150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9"/>
          <p:cNvSpPr txBox="1">
            <a:spLocks noGrp="1"/>
          </p:cNvSpPr>
          <p:nvPr>
            <p:ph type="title"/>
          </p:nvPr>
        </p:nvSpPr>
        <p:spPr>
          <a:xfrm>
            <a:off x="332345" y="928995"/>
            <a:ext cx="3982543" cy="6856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hu-HU" b="1" dirty="0"/>
              <a:t>Közösségi ház</a:t>
            </a:r>
            <a:br>
              <a:rPr lang="hu-HU" b="1" dirty="0"/>
            </a:br>
            <a:r>
              <a:rPr lang="hu-HU" dirty="0" err="1"/>
              <a:t>Kultúr</a:t>
            </a:r>
            <a:r>
              <a:rPr lang="hu-HU" dirty="0"/>
              <a:t>/Tájház</a:t>
            </a:r>
          </a:p>
        </p:txBody>
      </p:sp>
      <p:sp>
        <p:nvSpPr>
          <p:cNvPr id="262" name="Google Shape;262;p39"/>
          <p:cNvSpPr txBox="1">
            <a:spLocks noGrp="1"/>
          </p:cNvSpPr>
          <p:nvPr>
            <p:ph type="subTitle" idx="1"/>
          </p:nvPr>
        </p:nvSpPr>
        <p:spPr>
          <a:xfrm>
            <a:off x="224941" y="1515101"/>
            <a:ext cx="4197350" cy="31118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/>
              <a:t>Rendszeres programok: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Jóga, Gerinctorna, Tarjáni Fúvószenekar próba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Mazsorett próba, Asztalitenisz, </a:t>
            </a:r>
            <a:r>
              <a:rPr lang="hu-HU" dirty="0" err="1"/>
              <a:t>Hip-hop</a:t>
            </a:r>
            <a:endParaRPr lang="hu-H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600" b="1" dirty="0"/>
              <a:t>2025 rendezvények:</a:t>
            </a:r>
          </a:p>
          <a:p>
            <a:pPr marL="0" indent="0" algn="l"/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Idősek napja, Márton napi bál, Színházi előadás az iskolásoknak, Iskolai október 23-i műsor, Déryné program keretében színház, Színház/koncert az iskolásoknak, Iskolai zenei program,</a:t>
            </a:r>
            <a:r>
              <a:rPr lang="hu-HU" dirty="0"/>
              <a:t> 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Bacchus borverseny,</a:t>
            </a:r>
            <a:r>
              <a:rPr lang="hu-HU" dirty="0"/>
              <a:t> </a:t>
            </a:r>
            <a:r>
              <a:rPr lang="hu-H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Iskolai Március 15-i műsor, Újévi koncert</a:t>
            </a:r>
            <a:endParaRPr lang="hu-HU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		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6" name="Google Shape;266;p39"/>
          <p:cNvSpPr txBox="1">
            <a:spLocks noGrp="1"/>
          </p:cNvSpPr>
          <p:nvPr>
            <p:ph type="title" idx="6"/>
          </p:nvPr>
        </p:nvSpPr>
        <p:spPr>
          <a:xfrm>
            <a:off x="1122218" y="275750"/>
            <a:ext cx="7391399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05   Rendezvények, civil szervezetek</a:t>
            </a:r>
            <a:endParaRPr dirty="0"/>
          </a:p>
        </p:txBody>
      </p:sp>
      <p:cxnSp>
        <p:nvCxnSpPr>
          <p:cNvPr id="267" name="Google Shape;267;p39"/>
          <p:cNvCxnSpPr/>
          <p:nvPr/>
        </p:nvCxnSpPr>
        <p:spPr>
          <a:xfrm>
            <a:off x="4279561" y="908717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261;p39">
            <a:extLst>
              <a:ext uri="{FF2B5EF4-FFF2-40B4-BE49-F238E27FC236}">
                <a16:creationId xmlns:a16="http://schemas.microsoft.com/office/drawing/2014/main" id="{0463E4E1-7725-FC81-A5A8-51FB6C226566}"/>
              </a:ext>
            </a:extLst>
          </p:cNvPr>
          <p:cNvSpPr txBox="1">
            <a:spLocks/>
          </p:cNvSpPr>
          <p:nvPr/>
        </p:nvSpPr>
        <p:spPr>
          <a:xfrm>
            <a:off x="4817918" y="928994"/>
            <a:ext cx="3982543" cy="5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hu-HU" b="1" dirty="0"/>
              <a:t>Egyesületek háza</a:t>
            </a:r>
            <a:br>
              <a:rPr lang="hu-HU" b="1" dirty="0"/>
            </a:br>
            <a:r>
              <a:rPr lang="hu-HU" dirty="0"/>
              <a:t>Jókai6</a:t>
            </a:r>
          </a:p>
        </p:txBody>
      </p:sp>
      <p:sp>
        <p:nvSpPr>
          <p:cNvPr id="19" name="Google Shape;262;p39">
            <a:extLst>
              <a:ext uri="{FF2B5EF4-FFF2-40B4-BE49-F238E27FC236}">
                <a16:creationId xmlns:a16="http://schemas.microsoft.com/office/drawing/2014/main" id="{672D6B09-6964-D716-6F2F-371F7B800E88}"/>
              </a:ext>
            </a:extLst>
          </p:cNvPr>
          <p:cNvSpPr txBox="1">
            <a:spLocks/>
          </p:cNvSpPr>
          <p:nvPr/>
        </p:nvSpPr>
        <p:spPr>
          <a:xfrm>
            <a:off x="4603111" y="1464269"/>
            <a:ext cx="4197350" cy="2134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/>
            <a:r>
              <a:rPr lang="hu-HU" b="1" dirty="0"/>
              <a:t>Rendszeres programok:</a:t>
            </a:r>
          </a:p>
          <a:p>
            <a:pPr marL="0" indent="0" algn="l"/>
            <a:r>
              <a:rPr lang="hu-HU" dirty="0"/>
              <a:t>Dalkör, Baba-Mama klub, Papírfonó szakkör,</a:t>
            </a:r>
          </a:p>
          <a:p>
            <a:pPr marL="0" indent="0" algn="l"/>
            <a:r>
              <a:rPr lang="hu-HU" dirty="0"/>
              <a:t>NNI szakkörök, Mézeskalács sütők, Nyugdíjas klub</a:t>
            </a:r>
          </a:p>
          <a:p>
            <a:pPr marL="0" indent="0" algn="l"/>
            <a:endParaRPr lang="hu-HU" dirty="0"/>
          </a:p>
          <a:p>
            <a:pPr marL="0" indent="0" algn="l"/>
            <a:r>
              <a:rPr lang="hu-HU" sz="1600" b="1" dirty="0"/>
              <a:t>2025 rendezvények:</a:t>
            </a:r>
          </a:p>
          <a:p>
            <a:pPr marL="0" indent="0" algn="l"/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Filmvetítés, Dalkör sütés</a:t>
            </a:r>
            <a:r>
              <a:rPr lang="hu-HU" dirty="0"/>
              <a:t>, </a:t>
            </a: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barkácsolás, iskolai versenyek, megbeszélések, Mézikék sütés, Baráti Kör összejövetelei</a:t>
            </a:r>
          </a:p>
          <a:p>
            <a:pPr marL="0" indent="0" algn="l"/>
            <a:endParaRPr lang="hu-H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/>
            <a:endParaRPr lang="hu-HU" b="1" dirty="0"/>
          </a:p>
          <a:p>
            <a:pPr marL="0" indent="0" algn="l"/>
            <a:endParaRPr lang="hu-HU" b="1" dirty="0"/>
          </a:p>
          <a:p>
            <a:pPr marL="0" indent="0" algn="l"/>
            <a:r>
              <a:rPr lang="hu-HU" dirty="0"/>
              <a:t>		</a:t>
            </a:r>
          </a:p>
          <a:p>
            <a:pPr marL="0" indent="0"/>
            <a:endParaRPr lang="hu-HU" dirty="0"/>
          </a:p>
          <a:p>
            <a:pPr marL="0" indent="0"/>
            <a:endParaRPr lang="hu-HU" dirty="0"/>
          </a:p>
        </p:txBody>
      </p:sp>
      <p:sp>
        <p:nvSpPr>
          <p:cNvPr id="2" name="Google Shape;261;p39">
            <a:extLst>
              <a:ext uri="{FF2B5EF4-FFF2-40B4-BE49-F238E27FC236}">
                <a16:creationId xmlns:a16="http://schemas.microsoft.com/office/drawing/2014/main" id="{6367A28B-5F00-7AB2-6388-D043183F0085}"/>
              </a:ext>
            </a:extLst>
          </p:cNvPr>
          <p:cNvSpPr txBox="1">
            <a:spLocks/>
          </p:cNvSpPr>
          <p:nvPr/>
        </p:nvSpPr>
        <p:spPr>
          <a:xfrm>
            <a:off x="2431019" y="3808784"/>
            <a:ext cx="3982543" cy="52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hu-HU" b="1" dirty="0"/>
              <a:t>Közösségi ház</a:t>
            </a:r>
            <a:br>
              <a:rPr lang="hu-HU" b="1" dirty="0"/>
            </a:br>
            <a:r>
              <a:rPr lang="hu-HU" dirty="0"/>
              <a:t>Tornyópuszta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5C3ADE5-96B5-E0DC-39B8-D43746B05A44}"/>
              </a:ext>
            </a:extLst>
          </p:cNvPr>
          <p:cNvSpPr txBox="1"/>
          <p:nvPr/>
        </p:nvSpPr>
        <p:spPr>
          <a:xfrm>
            <a:off x="1252981" y="4257635"/>
            <a:ext cx="693745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/>
              <a:t>Rendszeres programok: </a:t>
            </a:r>
            <a:r>
              <a:rPr lang="hu-HU" dirty="0"/>
              <a:t>Tornyópuszta Fejlődéséért Egyesület rendezvényei</a:t>
            </a:r>
          </a:p>
          <a:p>
            <a:pPr marL="0" indent="0" algn="l"/>
            <a:endParaRPr lang="hu-HU" dirty="0"/>
          </a:p>
          <a:p>
            <a:pPr marL="0" indent="0" algn="l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34780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>
          <a:extLst>
            <a:ext uri="{FF2B5EF4-FFF2-40B4-BE49-F238E27FC236}">
              <a16:creationId xmlns:a16="http://schemas.microsoft.com/office/drawing/2014/main" id="{B1122348-4831-2732-8067-C008B01F5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B3144415-EA1E-9A9B-70BF-A1C39C962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732" y="1677374"/>
            <a:ext cx="4572000" cy="2571750"/>
          </a:xfrm>
          <a:prstGeom prst="rect">
            <a:avLst/>
          </a:prstGeom>
        </p:spPr>
      </p:pic>
      <p:sp>
        <p:nvSpPr>
          <p:cNvPr id="266" name="Google Shape;266;p39">
            <a:extLst>
              <a:ext uri="{FF2B5EF4-FFF2-40B4-BE49-F238E27FC236}">
                <a16:creationId xmlns:a16="http://schemas.microsoft.com/office/drawing/2014/main" id="{61F5B1B6-2D0B-257E-D4D9-E3C132F354B4}"/>
              </a:ext>
            </a:extLst>
          </p:cNvPr>
          <p:cNvSpPr txBox="1">
            <a:spLocks noGrp="1"/>
          </p:cNvSpPr>
          <p:nvPr>
            <p:ph type="title" idx="6"/>
          </p:nvPr>
        </p:nvSpPr>
        <p:spPr>
          <a:xfrm>
            <a:off x="1122219" y="326825"/>
            <a:ext cx="7391399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05   Rendezvények, civil szervezetek</a:t>
            </a:r>
            <a:endParaRPr dirty="0"/>
          </a:p>
        </p:txBody>
      </p:sp>
      <p:cxnSp>
        <p:nvCxnSpPr>
          <p:cNvPr id="267" name="Google Shape;267;p39">
            <a:extLst>
              <a:ext uri="{FF2B5EF4-FFF2-40B4-BE49-F238E27FC236}">
                <a16:creationId xmlns:a16="http://schemas.microsoft.com/office/drawing/2014/main" id="{1A6014A9-D196-28E8-1663-F9F81132565C}"/>
              </a:ext>
            </a:extLst>
          </p:cNvPr>
          <p:cNvCxnSpPr/>
          <p:nvPr/>
        </p:nvCxnSpPr>
        <p:spPr>
          <a:xfrm>
            <a:off x="4255426" y="1002159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6F57E9E7-61C5-7EA5-87E0-BB2441C82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04" y="928942"/>
            <a:ext cx="3474586" cy="195511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FE9C44B-4A39-9BAB-1201-7BB2AE393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783" y="801645"/>
            <a:ext cx="3124377" cy="208240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F197E37C-53E8-7036-D403-AD6C02E12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144" y="3250397"/>
            <a:ext cx="2329544" cy="174715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96CCBA1-C94D-3504-9819-F5F72E366C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471" y="3559268"/>
            <a:ext cx="3192500" cy="14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89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A0EF9DA6-1F48-B428-AD8A-53742742ABD8}"/>
              </a:ext>
            </a:extLst>
          </p:cNvPr>
          <p:cNvSpPr/>
          <p:nvPr/>
        </p:nvSpPr>
        <p:spPr>
          <a:xfrm>
            <a:off x="0" y="3286126"/>
            <a:ext cx="9144000" cy="1943096"/>
          </a:xfrm>
          <a:prstGeom prst="rect">
            <a:avLst/>
          </a:prstGeom>
          <a:solidFill>
            <a:srgbClr val="926B4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94" name="Google Shape;194;p33"/>
          <p:cNvSpPr txBox="1">
            <a:spLocks noGrp="1"/>
          </p:cNvSpPr>
          <p:nvPr>
            <p:ph type="ctrTitle"/>
          </p:nvPr>
        </p:nvSpPr>
        <p:spPr>
          <a:xfrm>
            <a:off x="3998975" y="949318"/>
            <a:ext cx="45699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dk1"/>
                </a:solidFill>
              </a:rPr>
              <a:t>BESZÁMOLÓ</a:t>
            </a:r>
            <a:br>
              <a:rPr lang="hu-HU" dirty="0">
                <a:solidFill>
                  <a:schemeClr val="dk1"/>
                </a:solidFill>
              </a:rPr>
            </a:br>
            <a:r>
              <a:rPr lang="hu-HU" dirty="0">
                <a:solidFill>
                  <a:schemeClr val="dk1"/>
                </a:solidFill>
              </a:rPr>
              <a:t>2025</a:t>
            </a:r>
            <a:endParaRPr sz="4700" dirty="0">
              <a:solidFill>
                <a:schemeClr val="dk1"/>
              </a:solidFill>
            </a:endParaRPr>
          </a:p>
        </p:txBody>
      </p:sp>
      <p:sp>
        <p:nvSpPr>
          <p:cNvPr id="195" name="Google Shape;195;p33"/>
          <p:cNvSpPr txBox="1">
            <a:spLocks noGrp="1"/>
          </p:cNvSpPr>
          <p:nvPr>
            <p:ph type="subTitle" idx="1"/>
          </p:nvPr>
        </p:nvSpPr>
        <p:spPr>
          <a:xfrm>
            <a:off x="4248450" y="3544775"/>
            <a:ext cx="3829200" cy="11129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/>
              <a:t>KÖZMEGHALLGATÁS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dirty="0">
                <a:solidFill>
                  <a:schemeClr val="dk1"/>
                </a:solidFill>
              </a:rPr>
              <a:t>TARJÁN, 2025. november 26.</a:t>
            </a:r>
            <a:endParaRPr sz="1800" dirty="0">
              <a:solidFill>
                <a:schemeClr val="dk1"/>
              </a:solidFill>
            </a:endParaRPr>
          </a:p>
        </p:txBody>
      </p:sp>
      <p:cxnSp>
        <p:nvCxnSpPr>
          <p:cNvPr id="196" name="Google Shape;196;p33"/>
          <p:cNvCxnSpPr/>
          <p:nvPr/>
        </p:nvCxnSpPr>
        <p:spPr>
          <a:xfrm>
            <a:off x="4248450" y="257175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Ábra 2">
            <a:extLst>
              <a:ext uri="{FF2B5EF4-FFF2-40B4-BE49-F238E27FC236}">
                <a16:creationId xmlns:a16="http://schemas.microsoft.com/office/drawing/2014/main" id="{8071621D-F981-4F80-79BC-1C1AF93FB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3456" y="309561"/>
            <a:ext cx="2395513" cy="278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22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 txBox="1">
            <a:spLocks noGrp="1"/>
          </p:cNvSpPr>
          <p:nvPr>
            <p:ph type="title" idx="6"/>
          </p:nvPr>
        </p:nvSpPr>
        <p:spPr>
          <a:xfrm>
            <a:off x="1122219" y="326825"/>
            <a:ext cx="7391399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05   Rendezvények, civil szervezetek</a:t>
            </a:r>
            <a:endParaRPr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637A5B5-1430-0CD2-F595-5EC29F68A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02" y="980877"/>
            <a:ext cx="3718403" cy="247833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1F577C5-3B76-8DDB-933F-B937C4482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000" y="980877"/>
            <a:ext cx="3333326" cy="250650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B26BF2F-E3ED-6E8F-CAED-5E85C5C30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179" y="1629533"/>
            <a:ext cx="2214390" cy="284627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2A73472-97B9-EE0D-B436-C214328F9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2169" y="3052673"/>
            <a:ext cx="2916527" cy="194435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E83C362F-8F80-8BD5-82CE-DCB15CF77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674" y="3196036"/>
            <a:ext cx="2486434" cy="165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98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 txBox="1">
            <a:spLocks noGrp="1"/>
          </p:cNvSpPr>
          <p:nvPr>
            <p:ph type="title" idx="6"/>
          </p:nvPr>
        </p:nvSpPr>
        <p:spPr>
          <a:xfrm>
            <a:off x="1122219" y="326825"/>
            <a:ext cx="7391399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05   Rendezvények, civil szervezetek</a:t>
            </a:r>
            <a:endParaRPr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38B093E-3842-E69F-158D-176946ADB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82" y="855425"/>
            <a:ext cx="1674376" cy="234871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F07426B-37A6-CD14-25BB-9778772CC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104" y="1027866"/>
            <a:ext cx="2880784" cy="216058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45D76AA-06E8-ECC7-DD63-51C3C5091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4134" y="1046846"/>
            <a:ext cx="2981812" cy="223635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34D1D5B8-23AF-A606-C02C-FD76E28B5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36" y="2995276"/>
            <a:ext cx="1084680" cy="192832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9E5BED8F-A781-D8C6-9EE3-21D94B0B22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2888" y="2944348"/>
            <a:ext cx="3469404" cy="195219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82EBCC2A-F94D-9094-1509-E815AD48C2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6046" y="2941881"/>
            <a:ext cx="2606219" cy="19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94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 txBox="1">
            <a:spLocks noGrp="1"/>
          </p:cNvSpPr>
          <p:nvPr>
            <p:ph type="title" idx="6"/>
          </p:nvPr>
        </p:nvSpPr>
        <p:spPr>
          <a:xfrm>
            <a:off x="1122219" y="326824"/>
            <a:ext cx="7391399" cy="9166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05   Rendezvények, civil szervezetek</a:t>
            </a:r>
            <a:br>
              <a:rPr lang="hu-HU" dirty="0"/>
            </a:br>
            <a:r>
              <a:rPr lang="hu-HU" dirty="0"/>
              <a:t>Utcabál 2025</a:t>
            </a:r>
            <a:endParaRPr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7250F41-FFBA-12FC-38CF-0E070166E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5" y="1702336"/>
            <a:ext cx="3357983" cy="223810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302863F-7D8F-4AE0-A0AD-50EB5D7CC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422" y="2199775"/>
            <a:ext cx="3725078" cy="248277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1BCCB59-981A-AC43-EE9D-48FD0B284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306" y="1316861"/>
            <a:ext cx="2649388" cy="176582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FB8B004-1212-88BF-AD81-F6003AC4E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672" y="1363115"/>
            <a:ext cx="2510593" cy="167332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70654E26-B803-EF92-9B78-13914A5AA1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2129" y="3248583"/>
            <a:ext cx="2497343" cy="166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16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>
          <a:extLst>
            <a:ext uri="{FF2B5EF4-FFF2-40B4-BE49-F238E27FC236}">
              <a16:creationId xmlns:a16="http://schemas.microsoft.com/office/drawing/2014/main" id="{05F74465-01AA-FE57-ED9C-3E8ECB7A6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>
            <a:extLst>
              <a:ext uri="{FF2B5EF4-FFF2-40B4-BE49-F238E27FC236}">
                <a16:creationId xmlns:a16="http://schemas.microsoft.com/office/drawing/2014/main" id="{D8BA06A6-8064-A4A6-0FC8-E36A24B10713}"/>
              </a:ext>
            </a:extLst>
          </p:cNvPr>
          <p:cNvSpPr txBox="1">
            <a:spLocks noGrp="1"/>
          </p:cNvSpPr>
          <p:nvPr>
            <p:ph type="title" idx="6"/>
          </p:nvPr>
        </p:nvSpPr>
        <p:spPr>
          <a:xfrm>
            <a:off x="1122219" y="326824"/>
            <a:ext cx="7391399" cy="9166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05   Rendezvények, civil szervezetek</a:t>
            </a:r>
            <a:br>
              <a:rPr lang="hu-HU" dirty="0"/>
            </a:br>
            <a:r>
              <a:rPr lang="hu-HU" dirty="0"/>
              <a:t>Utcabál 2025</a:t>
            </a:r>
            <a:endParaRPr dirty="0"/>
          </a:p>
        </p:txBody>
      </p:sp>
      <p:graphicFrame>
        <p:nvGraphicFramePr>
          <p:cNvPr id="8" name="Táblázat 7">
            <a:extLst>
              <a:ext uri="{FF2B5EF4-FFF2-40B4-BE49-F238E27FC236}">
                <a16:creationId xmlns:a16="http://schemas.microsoft.com/office/drawing/2014/main" id="{9055C872-01A6-C258-8207-471EAFB9F4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179140"/>
              </p:ext>
            </p:extLst>
          </p:nvPr>
        </p:nvGraphicFramePr>
        <p:xfrm>
          <a:off x="907726" y="1494360"/>
          <a:ext cx="7208408" cy="3333750"/>
        </p:xfrm>
        <a:graphic>
          <a:graphicData uri="http://schemas.openxmlformats.org/drawingml/2006/table">
            <a:tbl>
              <a:tblPr>
                <a:tableStyleId>{BF45C290-968A-4C56-B059-8CC4E00B2EF8}</a:tableStyleId>
              </a:tblPr>
              <a:tblGrid>
                <a:gridCol w="1033617">
                  <a:extLst>
                    <a:ext uri="{9D8B030D-6E8A-4147-A177-3AD203B41FA5}">
                      <a16:colId xmlns:a16="http://schemas.microsoft.com/office/drawing/2014/main" val="3102195406"/>
                    </a:ext>
                  </a:extLst>
                </a:gridCol>
                <a:gridCol w="1033617">
                  <a:extLst>
                    <a:ext uri="{9D8B030D-6E8A-4147-A177-3AD203B41FA5}">
                      <a16:colId xmlns:a16="http://schemas.microsoft.com/office/drawing/2014/main" val="4043920480"/>
                    </a:ext>
                  </a:extLst>
                </a:gridCol>
                <a:gridCol w="2923202">
                  <a:extLst>
                    <a:ext uri="{9D8B030D-6E8A-4147-A177-3AD203B41FA5}">
                      <a16:colId xmlns:a16="http://schemas.microsoft.com/office/drawing/2014/main" val="686522500"/>
                    </a:ext>
                  </a:extLst>
                </a:gridCol>
                <a:gridCol w="2217972">
                  <a:extLst>
                    <a:ext uri="{9D8B030D-6E8A-4147-A177-3AD203B41FA5}">
                      <a16:colId xmlns:a16="http://schemas.microsoft.com/office/drawing/2014/main" val="3517691100"/>
                    </a:ext>
                  </a:extLst>
                </a:gridCol>
              </a:tblGrid>
              <a:tr h="190500">
                <a:tc gridSpan="3"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5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2025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5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7858313"/>
                  </a:ext>
                </a:extLst>
              </a:tr>
              <a:tr h="64967"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hu-HU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3468124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Fellépők</a:t>
                      </a:r>
                      <a:endParaRPr lang="hu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1 512 340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6 087 420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4458408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Népi játékok</a:t>
                      </a:r>
                      <a:endParaRPr lang="hu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-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340 000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1198203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Hangosítás</a:t>
                      </a:r>
                      <a:endParaRPr lang="hu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445 000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1 320 800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0052504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Sátor</a:t>
                      </a:r>
                      <a:endParaRPr lang="hu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-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2 032 000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4625040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Mentő</a:t>
                      </a:r>
                      <a:endParaRPr lang="hu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-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432 000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9571789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Artisjus</a:t>
                      </a:r>
                      <a:endParaRPr lang="hu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27 140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74 539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6824593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Fellépői catering</a:t>
                      </a:r>
                      <a:endParaRPr lang="hu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-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86 825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4618373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5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Kiűrítés</a:t>
                      </a: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számítás</a:t>
                      </a:r>
                      <a:endParaRPr lang="hu-HU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70 000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70 000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9583824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Takarítói díjak</a:t>
                      </a:r>
                      <a:endParaRPr lang="hu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7 000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 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8622425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Fődíj</a:t>
                      </a:r>
                      <a:endParaRPr lang="hu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-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50 000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9076581"/>
                  </a:ext>
                </a:extLst>
              </a:tr>
              <a:tr h="190500">
                <a:tc gridSpan="2"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Fellépői vendéglátás </a:t>
                      </a:r>
                      <a:endParaRPr lang="hu-HU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-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406 500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62463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5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Összesen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5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5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2 061 480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5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10 900 084 </a:t>
                      </a:r>
                      <a:endParaRPr lang="hu-H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4349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5358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>
          <a:extLst>
            <a:ext uri="{FF2B5EF4-FFF2-40B4-BE49-F238E27FC236}">
              <a16:creationId xmlns:a16="http://schemas.microsoft.com/office/drawing/2014/main" id="{1309126C-0ED5-6DB6-A421-F1DFABA97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>
            <a:extLst>
              <a:ext uri="{FF2B5EF4-FFF2-40B4-BE49-F238E27FC236}">
                <a16:creationId xmlns:a16="http://schemas.microsoft.com/office/drawing/2014/main" id="{14A253B1-2240-92CD-E98B-0A466EC03EF7}"/>
              </a:ext>
            </a:extLst>
          </p:cNvPr>
          <p:cNvSpPr txBox="1">
            <a:spLocks noGrp="1"/>
          </p:cNvSpPr>
          <p:nvPr>
            <p:ph type="title" idx="6"/>
          </p:nvPr>
        </p:nvSpPr>
        <p:spPr>
          <a:xfrm>
            <a:off x="1122219" y="326825"/>
            <a:ext cx="7391399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05   Rendezvények, civil szervezet</a:t>
            </a:r>
            <a:endParaRPr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2119D7B-FA3B-F9D0-17CC-CF3FB2107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880" y="2010662"/>
            <a:ext cx="3954400" cy="2466247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1E482C8C-B2B2-7BAD-3553-DE4BEDE40A1C}"/>
              </a:ext>
            </a:extLst>
          </p:cNvPr>
          <p:cNvSpPr txBox="1"/>
          <p:nvPr/>
        </p:nvSpPr>
        <p:spPr>
          <a:xfrm>
            <a:off x="1122219" y="1234641"/>
            <a:ext cx="8052580" cy="407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/>
              <a:t>Dr. Martin Mihály kitűntetése: Magyar Ezüst Érdemkereszt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7B75759-09BB-C503-261D-AC24152FD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15" y="2010662"/>
            <a:ext cx="4204085" cy="246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5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/>
          <p:cNvSpPr txBox="1">
            <a:spLocks noGrp="1"/>
          </p:cNvSpPr>
          <p:nvPr>
            <p:ph type="title"/>
          </p:nvPr>
        </p:nvSpPr>
        <p:spPr>
          <a:xfrm>
            <a:off x="1371050" y="182915"/>
            <a:ext cx="622355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07 Tervek, elképzelések 2026-ra</a:t>
            </a:r>
          </a:p>
        </p:txBody>
      </p:sp>
      <p:sp>
        <p:nvSpPr>
          <p:cNvPr id="315" name="Google Shape;315;p45"/>
          <p:cNvSpPr txBox="1">
            <a:spLocks noGrp="1"/>
          </p:cNvSpPr>
          <p:nvPr>
            <p:ph type="title" idx="2"/>
          </p:nvPr>
        </p:nvSpPr>
        <p:spPr>
          <a:xfrm>
            <a:off x="187449" y="1399988"/>
            <a:ext cx="3080175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Energetikai fejlesztések</a:t>
            </a:r>
            <a:endParaRPr dirty="0"/>
          </a:p>
        </p:txBody>
      </p:sp>
      <p:sp>
        <p:nvSpPr>
          <p:cNvPr id="316" name="Google Shape;316;p45"/>
          <p:cNvSpPr txBox="1">
            <a:spLocks noGrp="1"/>
          </p:cNvSpPr>
          <p:nvPr>
            <p:ph type="subTitle" idx="1"/>
          </p:nvPr>
        </p:nvSpPr>
        <p:spPr>
          <a:xfrm>
            <a:off x="237813" y="1674363"/>
            <a:ext cx="3128549" cy="8396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/>
              <a:t>Megkezdett beruházások folytatása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7" name="Google Shape;317;p45"/>
          <p:cNvSpPr txBox="1">
            <a:spLocks noGrp="1"/>
          </p:cNvSpPr>
          <p:nvPr>
            <p:ph type="title" idx="3"/>
          </p:nvPr>
        </p:nvSpPr>
        <p:spPr>
          <a:xfrm>
            <a:off x="1066431" y="3481883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Aktívpark</a:t>
            </a:r>
            <a:endParaRPr dirty="0"/>
          </a:p>
        </p:txBody>
      </p:sp>
      <p:sp>
        <p:nvSpPr>
          <p:cNvPr id="318" name="Google Shape;318;p45"/>
          <p:cNvSpPr txBox="1">
            <a:spLocks noGrp="1"/>
          </p:cNvSpPr>
          <p:nvPr>
            <p:ph type="subTitle" idx="4"/>
          </p:nvPr>
        </p:nvSpPr>
        <p:spPr>
          <a:xfrm>
            <a:off x="962836" y="3759579"/>
            <a:ext cx="2732700" cy="8396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/>
              <a:t>Sportöltöző felújítás?</a:t>
            </a:r>
            <a:endParaRPr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 err="1"/>
              <a:t>Skateboard</a:t>
            </a:r>
            <a:r>
              <a:rPr lang="hu-HU" dirty="0"/>
              <a:t> pálya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323" name="Google Shape;323;p45"/>
          <p:cNvCxnSpPr/>
          <p:nvPr/>
        </p:nvCxnSpPr>
        <p:spPr>
          <a:xfrm>
            <a:off x="3572446" y="822260"/>
            <a:ext cx="1589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319;p45">
            <a:extLst>
              <a:ext uri="{FF2B5EF4-FFF2-40B4-BE49-F238E27FC236}">
                <a16:creationId xmlns:a16="http://schemas.microsoft.com/office/drawing/2014/main" id="{49BE8865-38ED-A7B6-AB61-3092E73276DA}"/>
              </a:ext>
            </a:extLst>
          </p:cNvPr>
          <p:cNvSpPr txBox="1">
            <a:spLocks/>
          </p:cNvSpPr>
          <p:nvPr/>
        </p:nvSpPr>
        <p:spPr>
          <a:xfrm>
            <a:off x="4780122" y="1141413"/>
            <a:ext cx="2444975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hu-HU" dirty="0"/>
              <a:t>Óvoda</a:t>
            </a:r>
          </a:p>
        </p:txBody>
      </p:sp>
      <p:sp>
        <p:nvSpPr>
          <p:cNvPr id="5" name="Google Shape;320;p45">
            <a:extLst>
              <a:ext uri="{FF2B5EF4-FFF2-40B4-BE49-F238E27FC236}">
                <a16:creationId xmlns:a16="http://schemas.microsoft.com/office/drawing/2014/main" id="{3B0A68EA-EF5C-DF71-AEF4-B96661D34D83}"/>
              </a:ext>
            </a:extLst>
          </p:cNvPr>
          <p:cNvSpPr txBox="1">
            <a:spLocks/>
          </p:cNvSpPr>
          <p:nvPr/>
        </p:nvSpPr>
        <p:spPr>
          <a:xfrm>
            <a:off x="4729758" y="1438926"/>
            <a:ext cx="3312957" cy="55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Férőhelybővítés 2026 május</a:t>
            </a:r>
          </a:p>
          <a:p>
            <a:pPr marL="0" indent="0"/>
            <a:endParaRPr lang="hu-HU" dirty="0"/>
          </a:p>
        </p:txBody>
      </p:sp>
      <p:sp>
        <p:nvSpPr>
          <p:cNvPr id="6" name="Google Shape;319;p45">
            <a:extLst>
              <a:ext uri="{FF2B5EF4-FFF2-40B4-BE49-F238E27FC236}">
                <a16:creationId xmlns:a16="http://schemas.microsoft.com/office/drawing/2014/main" id="{71711CB4-4ED1-1D49-9858-9E69A2AC895A}"/>
              </a:ext>
            </a:extLst>
          </p:cNvPr>
          <p:cNvSpPr txBox="1">
            <a:spLocks/>
          </p:cNvSpPr>
          <p:nvPr/>
        </p:nvSpPr>
        <p:spPr>
          <a:xfrm>
            <a:off x="1127471" y="2514052"/>
            <a:ext cx="2444975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hu-HU" dirty="0"/>
              <a:t>Játszótér</a:t>
            </a:r>
          </a:p>
        </p:txBody>
      </p:sp>
      <p:sp>
        <p:nvSpPr>
          <p:cNvPr id="7" name="Google Shape;320;p45">
            <a:extLst>
              <a:ext uri="{FF2B5EF4-FFF2-40B4-BE49-F238E27FC236}">
                <a16:creationId xmlns:a16="http://schemas.microsoft.com/office/drawing/2014/main" id="{854D74A8-185F-6F50-03F3-26A5CAEE2AEF}"/>
              </a:ext>
            </a:extLst>
          </p:cNvPr>
          <p:cNvSpPr txBox="1">
            <a:spLocks/>
          </p:cNvSpPr>
          <p:nvPr/>
        </p:nvSpPr>
        <p:spPr>
          <a:xfrm>
            <a:off x="1050535" y="2734517"/>
            <a:ext cx="2495339" cy="55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Bővítés</a:t>
            </a:r>
          </a:p>
          <a:p>
            <a:pPr marL="0" indent="0"/>
            <a:endParaRPr lang="hu-HU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A1C78B00-CE8B-DFF1-41A9-0C88967DC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536" y="1812593"/>
            <a:ext cx="4775091" cy="268598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>
          <a:extLst>
            <a:ext uri="{FF2B5EF4-FFF2-40B4-BE49-F238E27FC236}">
              <a16:creationId xmlns:a16="http://schemas.microsoft.com/office/drawing/2014/main" id="{21287C57-91F1-EC84-A500-ADCE9C908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5">
            <a:extLst>
              <a:ext uri="{FF2B5EF4-FFF2-40B4-BE49-F238E27FC236}">
                <a16:creationId xmlns:a16="http://schemas.microsoft.com/office/drawing/2014/main" id="{8095A257-0100-17C8-CAC8-03B0A489BA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050" y="182915"/>
            <a:ext cx="622355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07 Tervek, elképzelések 2026-ra</a:t>
            </a:r>
          </a:p>
        </p:txBody>
      </p:sp>
      <p:sp>
        <p:nvSpPr>
          <p:cNvPr id="319" name="Google Shape;319;p45">
            <a:extLst>
              <a:ext uri="{FF2B5EF4-FFF2-40B4-BE49-F238E27FC236}">
                <a16:creationId xmlns:a16="http://schemas.microsoft.com/office/drawing/2014/main" id="{81CF5577-456E-44C0-9415-D3B9CFDFC740}"/>
              </a:ext>
            </a:extLst>
          </p:cNvPr>
          <p:cNvSpPr txBox="1">
            <a:spLocks noGrp="1"/>
          </p:cNvSpPr>
          <p:nvPr>
            <p:ph type="title" idx="5"/>
          </p:nvPr>
        </p:nvSpPr>
        <p:spPr>
          <a:xfrm>
            <a:off x="6159286" y="2775138"/>
            <a:ext cx="2444975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 err="1"/>
              <a:t>Staufenberg</a:t>
            </a:r>
            <a:r>
              <a:rPr lang="hu-HU" dirty="0"/>
              <a:t> park</a:t>
            </a:r>
            <a:endParaRPr dirty="0"/>
          </a:p>
        </p:txBody>
      </p:sp>
      <p:sp>
        <p:nvSpPr>
          <p:cNvPr id="320" name="Google Shape;320;p45">
            <a:extLst>
              <a:ext uri="{FF2B5EF4-FFF2-40B4-BE49-F238E27FC236}">
                <a16:creationId xmlns:a16="http://schemas.microsoft.com/office/drawing/2014/main" id="{5D08BBD7-1312-6D39-D49D-F74CCEB18A6B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6159286" y="3109038"/>
            <a:ext cx="2495339" cy="552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ct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/>
              <a:t>térrendezés – parkosítás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hu-HU" dirty="0"/>
              <a:t>(folytatás)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1" name="Google Shape;321;p45">
            <a:extLst>
              <a:ext uri="{FF2B5EF4-FFF2-40B4-BE49-F238E27FC236}">
                <a16:creationId xmlns:a16="http://schemas.microsoft.com/office/drawing/2014/main" id="{0F421CDA-E920-56B8-0F5D-403406FE7070}"/>
              </a:ext>
            </a:extLst>
          </p:cNvPr>
          <p:cNvSpPr txBox="1">
            <a:spLocks noGrp="1"/>
          </p:cNvSpPr>
          <p:nvPr>
            <p:ph type="title" idx="7"/>
          </p:nvPr>
        </p:nvSpPr>
        <p:spPr>
          <a:xfrm>
            <a:off x="6427305" y="1231321"/>
            <a:ext cx="195930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Buszmegállók</a:t>
            </a:r>
            <a:endParaRPr dirty="0"/>
          </a:p>
        </p:txBody>
      </p:sp>
      <p:sp>
        <p:nvSpPr>
          <p:cNvPr id="322" name="Google Shape;322;p45">
            <a:extLst>
              <a:ext uri="{FF2B5EF4-FFF2-40B4-BE49-F238E27FC236}">
                <a16:creationId xmlns:a16="http://schemas.microsoft.com/office/drawing/2014/main" id="{96095EBE-1AE7-864C-59D9-1636699F9BA9}"/>
              </a:ext>
            </a:extLst>
          </p:cNvPr>
          <p:cNvSpPr txBox="1">
            <a:spLocks noGrp="1"/>
          </p:cNvSpPr>
          <p:nvPr>
            <p:ph type="subTitle" idx="8"/>
          </p:nvPr>
        </p:nvSpPr>
        <p:spPr>
          <a:xfrm>
            <a:off x="6159286" y="1515928"/>
            <a:ext cx="2684364" cy="975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/>
              <a:t>fa buszmegállók cseréje 3db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dirty="0"/>
              <a:t>temetői buszmegálló kialakítása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323" name="Google Shape;323;p45">
            <a:extLst>
              <a:ext uri="{FF2B5EF4-FFF2-40B4-BE49-F238E27FC236}">
                <a16:creationId xmlns:a16="http://schemas.microsoft.com/office/drawing/2014/main" id="{25BFCD76-A90E-EF40-5113-52DDA81A7471}"/>
              </a:ext>
            </a:extLst>
          </p:cNvPr>
          <p:cNvCxnSpPr/>
          <p:nvPr/>
        </p:nvCxnSpPr>
        <p:spPr>
          <a:xfrm>
            <a:off x="3572446" y="822260"/>
            <a:ext cx="15897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9" name="Csoportba foglalás 18">
            <a:extLst>
              <a:ext uri="{FF2B5EF4-FFF2-40B4-BE49-F238E27FC236}">
                <a16:creationId xmlns:a16="http://schemas.microsoft.com/office/drawing/2014/main" id="{73900592-EA57-A746-A567-256B4B0119FC}"/>
              </a:ext>
            </a:extLst>
          </p:cNvPr>
          <p:cNvGrpSpPr/>
          <p:nvPr/>
        </p:nvGrpSpPr>
        <p:grpSpPr>
          <a:xfrm>
            <a:off x="161186" y="1025466"/>
            <a:ext cx="2732700" cy="828262"/>
            <a:chOff x="90149" y="1118374"/>
            <a:chExt cx="2732700" cy="828262"/>
          </a:xfrm>
        </p:grpSpPr>
        <p:sp>
          <p:nvSpPr>
            <p:cNvPr id="2" name="Google Shape;317;p45">
              <a:extLst>
                <a:ext uri="{FF2B5EF4-FFF2-40B4-BE49-F238E27FC236}">
                  <a16:creationId xmlns:a16="http://schemas.microsoft.com/office/drawing/2014/main" id="{4F5E5BEE-6609-E2F1-7A82-5AEA0743EB21}"/>
                </a:ext>
              </a:extLst>
            </p:cNvPr>
            <p:cNvSpPr txBox="1">
              <a:spLocks/>
            </p:cNvSpPr>
            <p:nvPr/>
          </p:nvSpPr>
          <p:spPr>
            <a:xfrm>
              <a:off x="489375" y="1118374"/>
              <a:ext cx="1959300" cy="33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rata"/>
                <a:buNone/>
                <a:defRPr sz="1800" b="0" i="0" u="none" strike="noStrike" cap="none">
                  <a:solidFill>
                    <a:schemeClr val="dk1"/>
                  </a:solidFill>
                  <a:latin typeface="Prata"/>
                  <a:ea typeface="Prata"/>
                  <a:cs typeface="Prata"/>
                  <a:sym typeface="Pra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rata"/>
                <a:buNone/>
                <a:defRPr sz="1800" b="0" i="0" u="none" strike="noStrike" cap="none">
                  <a:solidFill>
                    <a:schemeClr val="dk1"/>
                  </a:solidFill>
                  <a:latin typeface="Prata"/>
                  <a:ea typeface="Prata"/>
                  <a:cs typeface="Prata"/>
                  <a:sym typeface="Prata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rata"/>
                <a:buNone/>
                <a:defRPr sz="1800" b="0" i="0" u="none" strike="noStrike" cap="none">
                  <a:solidFill>
                    <a:schemeClr val="dk1"/>
                  </a:solidFill>
                  <a:latin typeface="Prata"/>
                  <a:ea typeface="Prata"/>
                  <a:cs typeface="Prata"/>
                  <a:sym typeface="Prata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rata"/>
                <a:buNone/>
                <a:defRPr sz="1800" b="0" i="0" u="none" strike="noStrike" cap="none">
                  <a:solidFill>
                    <a:schemeClr val="dk1"/>
                  </a:solidFill>
                  <a:latin typeface="Prata"/>
                  <a:ea typeface="Prata"/>
                  <a:cs typeface="Prata"/>
                  <a:sym typeface="Prata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rata"/>
                <a:buNone/>
                <a:defRPr sz="1800" b="0" i="0" u="none" strike="noStrike" cap="none">
                  <a:solidFill>
                    <a:schemeClr val="dk1"/>
                  </a:solidFill>
                  <a:latin typeface="Prata"/>
                  <a:ea typeface="Prata"/>
                  <a:cs typeface="Prata"/>
                  <a:sym typeface="Prata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rata"/>
                <a:buNone/>
                <a:defRPr sz="1800" b="0" i="0" u="none" strike="noStrike" cap="none">
                  <a:solidFill>
                    <a:schemeClr val="dk1"/>
                  </a:solidFill>
                  <a:latin typeface="Prata"/>
                  <a:ea typeface="Prata"/>
                  <a:cs typeface="Prata"/>
                  <a:sym typeface="Prata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rata"/>
                <a:buNone/>
                <a:defRPr sz="1800" b="0" i="0" u="none" strike="noStrike" cap="none">
                  <a:solidFill>
                    <a:schemeClr val="dk1"/>
                  </a:solidFill>
                  <a:latin typeface="Prata"/>
                  <a:ea typeface="Prata"/>
                  <a:cs typeface="Prata"/>
                  <a:sym typeface="Prata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rata"/>
                <a:buNone/>
                <a:defRPr sz="1800" b="0" i="0" u="none" strike="noStrike" cap="none">
                  <a:solidFill>
                    <a:schemeClr val="dk1"/>
                  </a:solidFill>
                  <a:latin typeface="Prata"/>
                  <a:ea typeface="Prata"/>
                  <a:cs typeface="Prata"/>
                  <a:sym typeface="Prata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rata"/>
                <a:buNone/>
                <a:defRPr sz="1800" b="0" i="0" u="none" strike="noStrike" cap="none">
                  <a:solidFill>
                    <a:schemeClr val="dk1"/>
                  </a:solidFill>
                  <a:latin typeface="Prata"/>
                  <a:ea typeface="Prata"/>
                  <a:cs typeface="Prata"/>
                  <a:sym typeface="Prata"/>
                </a:defRPr>
              </a:lvl9pPr>
            </a:lstStyle>
            <a:p>
              <a:r>
                <a:rPr lang="hu-HU" dirty="0"/>
                <a:t>Fásítás</a:t>
              </a:r>
            </a:p>
          </p:txBody>
        </p:sp>
        <p:sp>
          <p:nvSpPr>
            <p:cNvPr id="3" name="Google Shape;318;p45">
              <a:extLst>
                <a:ext uri="{FF2B5EF4-FFF2-40B4-BE49-F238E27FC236}">
                  <a16:creationId xmlns:a16="http://schemas.microsoft.com/office/drawing/2014/main" id="{4816B52C-ABE8-A0EB-9BB1-DBBDBC8881BB}"/>
                </a:ext>
              </a:extLst>
            </p:cNvPr>
            <p:cNvSpPr txBox="1">
              <a:spLocks/>
            </p:cNvSpPr>
            <p:nvPr/>
          </p:nvSpPr>
          <p:spPr>
            <a:xfrm>
              <a:off x="90149" y="1377155"/>
              <a:ext cx="2732700" cy="5694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hu-HU" dirty="0"/>
                <a:t>min. 30 db facsemete ültetése</a:t>
              </a:r>
            </a:p>
            <a:p>
              <a:pPr marL="0" indent="0"/>
              <a:endParaRPr lang="hu-HU" dirty="0"/>
            </a:p>
          </p:txBody>
        </p:sp>
      </p:grpSp>
      <p:grpSp>
        <p:nvGrpSpPr>
          <p:cNvPr id="20" name="Csoportba foglalás 19">
            <a:extLst>
              <a:ext uri="{FF2B5EF4-FFF2-40B4-BE49-F238E27FC236}">
                <a16:creationId xmlns:a16="http://schemas.microsoft.com/office/drawing/2014/main" id="{368E99E1-0F7B-5C13-DC1F-6D0B3D39E446}"/>
              </a:ext>
            </a:extLst>
          </p:cNvPr>
          <p:cNvGrpSpPr/>
          <p:nvPr/>
        </p:nvGrpSpPr>
        <p:grpSpPr>
          <a:xfrm>
            <a:off x="7909" y="1838833"/>
            <a:ext cx="3205018" cy="771993"/>
            <a:chOff x="425691" y="2197168"/>
            <a:chExt cx="3205018" cy="771993"/>
          </a:xfrm>
        </p:grpSpPr>
        <p:sp>
          <p:nvSpPr>
            <p:cNvPr id="8" name="Google Shape;319;p45">
              <a:extLst>
                <a:ext uri="{FF2B5EF4-FFF2-40B4-BE49-F238E27FC236}">
                  <a16:creationId xmlns:a16="http://schemas.microsoft.com/office/drawing/2014/main" id="{5237FC06-5A1C-5321-ECA6-F5CC0844D7DA}"/>
                </a:ext>
              </a:extLst>
            </p:cNvPr>
            <p:cNvSpPr txBox="1">
              <a:spLocks/>
            </p:cNvSpPr>
            <p:nvPr/>
          </p:nvSpPr>
          <p:spPr>
            <a:xfrm>
              <a:off x="987819" y="2197168"/>
              <a:ext cx="2444975" cy="33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rata"/>
                <a:buNone/>
                <a:defRPr sz="1800" b="0" i="0" u="none" strike="noStrike" cap="none">
                  <a:solidFill>
                    <a:schemeClr val="dk1"/>
                  </a:solidFill>
                  <a:latin typeface="Prata"/>
                  <a:ea typeface="Prata"/>
                  <a:cs typeface="Prata"/>
                  <a:sym typeface="Pra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rata"/>
                <a:buNone/>
                <a:defRPr sz="1800" b="0" i="0" u="none" strike="noStrike" cap="none">
                  <a:solidFill>
                    <a:schemeClr val="dk1"/>
                  </a:solidFill>
                  <a:latin typeface="Prata"/>
                  <a:ea typeface="Prata"/>
                  <a:cs typeface="Prata"/>
                  <a:sym typeface="Prata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rata"/>
                <a:buNone/>
                <a:defRPr sz="1800" b="0" i="0" u="none" strike="noStrike" cap="none">
                  <a:solidFill>
                    <a:schemeClr val="dk1"/>
                  </a:solidFill>
                  <a:latin typeface="Prata"/>
                  <a:ea typeface="Prata"/>
                  <a:cs typeface="Prata"/>
                  <a:sym typeface="Prata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rata"/>
                <a:buNone/>
                <a:defRPr sz="1800" b="0" i="0" u="none" strike="noStrike" cap="none">
                  <a:solidFill>
                    <a:schemeClr val="dk1"/>
                  </a:solidFill>
                  <a:latin typeface="Prata"/>
                  <a:ea typeface="Prata"/>
                  <a:cs typeface="Prata"/>
                  <a:sym typeface="Prata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rata"/>
                <a:buNone/>
                <a:defRPr sz="1800" b="0" i="0" u="none" strike="noStrike" cap="none">
                  <a:solidFill>
                    <a:schemeClr val="dk1"/>
                  </a:solidFill>
                  <a:latin typeface="Prata"/>
                  <a:ea typeface="Prata"/>
                  <a:cs typeface="Prata"/>
                  <a:sym typeface="Prata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rata"/>
                <a:buNone/>
                <a:defRPr sz="1800" b="0" i="0" u="none" strike="noStrike" cap="none">
                  <a:solidFill>
                    <a:schemeClr val="dk1"/>
                  </a:solidFill>
                  <a:latin typeface="Prata"/>
                  <a:ea typeface="Prata"/>
                  <a:cs typeface="Prata"/>
                  <a:sym typeface="Prata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rata"/>
                <a:buNone/>
                <a:defRPr sz="1800" b="0" i="0" u="none" strike="noStrike" cap="none">
                  <a:solidFill>
                    <a:schemeClr val="dk1"/>
                  </a:solidFill>
                  <a:latin typeface="Prata"/>
                  <a:ea typeface="Prata"/>
                  <a:cs typeface="Prata"/>
                  <a:sym typeface="Prata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rata"/>
                <a:buNone/>
                <a:defRPr sz="1800" b="0" i="0" u="none" strike="noStrike" cap="none">
                  <a:solidFill>
                    <a:schemeClr val="dk1"/>
                  </a:solidFill>
                  <a:latin typeface="Prata"/>
                  <a:ea typeface="Prata"/>
                  <a:cs typeface="Prata"/>
                  <a:sym typeface="Prata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rata"/>
                <a:buNone/>
                <a:defRPr sz="1800" b="0" i="0" u="none" strike="noStrike" cap="none">
                  <a:solidFill>
                    <a:schemeClr val="dk1"/>
                  </a:solidFill>
                  <a:latin typeface="Prata"/>
                  <a:ea typeface="Prata"/>
                  <a:cs typeface="Prata"/>
                  <a:sym typeface="Prata"/>
                </a:defRPr>
              </a:lvl9pPr>
            </a:lstStyle>
            <a:p>
              <a:r>
                <a:rPr lang="hu-HU" dirty="0"/>
                <a:t>Rákóczi út</a:t>
              </a:r>
            </a:p>
          </p:txBody>
        </p:sp>
        <p:sp>
          <p:nvSpPr>
            <p:cNvPr id="9" name="Google Shape;320;p45">
              <a:extLst>
                <a:ext uri="{FF2B5EF4-FFF2-40B4-BE49-F238E27FC236}">
                  <a16:creationId xmlns:a16="http://schemas.microsoft.com/office/drawing/2014/main" id="{14C92A53-E12C-B8B1-8516-8966D6B865B9}"/>
                </a:ext>
              </a:extLst>
            </p:cNvPr>
            <p:cNvSpPr txBox="1">
              <a:spLocks/>
            </p:cNvSpPr>
            <p:nvPr/>
          </p:nvSpPr>
          <p:spPr>
            <a:xfrm>
              <a:off x="425691" y="2416236"/>
              <a:ext cx="3205018" cy="5529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Didact Gothic"/>
                <a:buNone/>
                <a:defRPr sz="14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hu-HU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templom körüli felújítás tervei: út, vízelvezetés, kertészet</a:t>
              </a:r>
              <a:endParaRPr lang="hu-HU" sz="1200" dirty="0"/>
            </a:p>
          </p:txBody>
        </p:sp>
      </p:grpSp>
      <p:sp>
        <p:nvSpPr>
          <p:cNvPr id="25" name="Google Shape;321;p45">
            <a:extLst>
              <a:ext uri="{FF2B5EF4-FFF2-40B4-BE49-F238E27FC236}">
                <a16:creationId xmlns:a16="http://schemas.microsoft.com/office/drawing/2014/main" id="{477B780C-065A-85D3-2343-91B2C35F3C0C}"/>
              </a:ext>
            </a:extLst>
          </p:cNvPr>
          <p:cNvSpPr txBox="1">
            <a:spLocks/>
          </p:cNvSpPr>
          <p:nvPr/>
        </p:nvSpPr>
        <p:spPr>
          <a:xfrm>
            <a:off x="6335550" y="3993765"/>
            <a:ext cx="19593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hu-HU" dirty="0" err="1"/>
              <a:t>Gyermelyi</a:t>
            </a:r>
            <a:r>
              <a:rPr lang="hu-HU" dirty="0"/>
              <a:t> út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járdafelújítás</a:t>
            </a:r>
          </a:p>
        </p:txBody>
      </p:sp>
      <p:sp>
        <p:nvSpPr>
          <p:cNvPr id="28" name="Google Shape;321;p45">
            <a:extLst>
              <a:ext uri="{FF2B5EF4-FFF2-40B4-BE49-F238E27FC236}">
                <a16:creationId xmlns:a16="http://schemas.microsoft.com/office/drawing/2014/main" id="{DDDBC703-FB70-A3AB-2A9D-52412D407B96}"/>
              </a:ext>
            </a:extLst>
          </p:cNvPr>
          <p:cNvSpPr txBox="1">
            <a:spLocks/>
          </p:cNvSpPr>
          <p:nvPr/>
        </p:nvSpPr>
        <p:spPr>
          <a:xfrm>
            <a:off x="417779" y="2942088"/>
            <a:ext cx="2566936" cy="50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hu-HU" dirty="0"/>
              <a:t>Szent István út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/>
              <a:t>útburkolat felújítás</a:t>
            </a:r>
          </a:p>
        </p:txBody>
      </p:sp>
      <p:sp>
        <p:nvSpPr>
          <p:cNvPr id="29" name="Google Shape;321;p45">
            <a:extLst>
              <a:ext uri="{FF2B5EF4-FFF2-40B4-BE49-F238E27FC236}">
                <a16:creationId xmlns:a16="http://schemas.microsoft.com/office/drawing/2014/main" id="{56B2DBFB-E146-DE0C-A616-24910C3DF9B7}"/>
              </a:ext>
            </a:extLst>
          </p:cNvPr>
          <p:cNvSpPr txBox="1">
            <a:spLocks/>
          </p:cNvSpPr>
          <p:nvPr/>
        </p:nvSpPr>
        <p:spPr>
          <a:xfrm>
            <a:off x="3607499" y="1343924"/>
            <a:ext cx="1959300" cy="55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hu-HU" dirty="0"/>
              <a:t>Kossuth tér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gyalogátkelő</a:t>
            </a:r>
          </a:p>
        </p:txBody>
      </p:sp>
      <p:sp>
        <p:nvSpPr>
          <p:cNvPr id="30" name="Google Shape;321;p45">
            <a:extLst>
              <a:ext uri="{FF2B5EF4-FFF2-40B4-BE49-F238E27FC236}">
                <a16:creationId xmlns:a16="http://schemas.microsoft.com/office/drawing/2014/main" id="{0641ED8B-AD40-6A4D-ADDC-320C29D4A169}"/>
              </a:ext>
            </a:extLst>
          </p:cNvPr>
          <p:cNvSpPr txBox="1">
            <a:spLocks/>
          </p:cNvSpPr>
          <p:nvPr/>
        </p:nvSpPr>
        <p:spPr>
          <a:xfrm>
            <a:off x="3488010" y="3620317"/>
            <a:ext cx="2671276" cy="784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hu-HU" dirty="0"/>
              <a:t>Tornyópuszta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parkosítás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beálló a főútnál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járdafelújítás</a:t>
            </a:r>
          </a:p>
          <a:p>
            <a:endParaRPr lang="hu-HU" dirty="0"/>
          </a:p>
        </p:txBody>
      </p:sp>
      <p:sp>
        <p:nvSpPr>
          <p:cNvPr id="4" name="Google Shape;321;p45">
            <a:extLst>
              <a:ext uri="{FF2B5EF4-FFF2-40B4-BE49-F238E27FC236}">
                <a16:creationId xmlns:a16="http://schemas.microsoft.com/office/drawing/2014/main" id="{C39AE27F-E2CE-2E29-4364-6DF36EEFF06A}"/>
              </a:ext>
            </a:extLst>
          </p:cNvPr>
          <p:cNvSpPr txBox="1">
            <a:spLocks/>
          </p:cNvSpPr>
          <p:nvPr/>
        </p:nvSpPr>
        <p:spPr>
          <a:xfrm>
            <a:off x="3607499" y="2375667"/>
            <a:ext cx="2495338" cy="4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hu-HU" dirty="0"/>
              <a:t>Áglerakó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daráló beszerzése</a:t>
            </a:r>
          </a:p>
        </p:txBody>
      </p:sp>
      <p:sp>
        <p:nvSpPr>
          <p:cNvPr id="5" name="Google Shape;321;p45">
            <a:extLst>
              <a:ext uri="{FF2B5EF4-FFF2-40B4-BE49-F238E27FC236}">
                <a16:creationId xmlns:a16="http://schemas.microsoft.com/office/drawing/2014/main" id="{CEBAE5A8-DE36-3D27-A801-0B6199BAA0F0}"/>
              </a:ext>
            </a:extLst>
          </p:cNvPr>
          <p:cNvSpPr txBox="1">
            <a:spLocks/>
          </p:cNvSpPr>
          <p:nvPr/>
        </p:nvSpPr>
        <p:spPr>
          <a:xfrm>
            <a:off x="45950" y="3796158"/>
            <a:ext cx="3865279" cy="111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hu-HU" dirty="0"/>
              <a:t>Forgalomtechnikai </a:t>
            </a:r>
          </a:p>
          <a:p>
            <a:r>
              <a:rPr lang="hu-HU" sz="1600" dirty="0"/>
              <a:t>tervezés/kivitelezés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/>
              <a:t>30-as zónák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/>
              <a:t>trafipaxok</a:t>
            </a:r>
            <a:r>
              <a:rPr lang="hu-HU" sz="1400" dirty="0"/>
              <a:t> 2db + 2db opcionális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798769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85;p62">
            <a:extLst>
              <a:ext uri="{FF2B5EF4-FFF2-40B4-BE49-F238E27FC236}">
                <a16:creationId xmlns:a16="http://schemas.microsoft.com/office/drawing/2014/main" id="{3FF5A7B4-333E-3640-C1B9-15BD07CCE1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480887"/>
            <a:ext cx="7717500" cy="12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800" dirty="0"/>
              <a:t>Köszönöm</a:t>
            </a:r>
            <a:br>
              <a:rPr lang="hu-HU" sz="4800" dirty="0"/>
            </a:br>
            <a:r>
              <a:rPr lang="hu-HU" sz="4800" dirty="0"/>
              <a:t>megtisztelő figyelmüket</a:t>
            </a:r>
            <a:endParaRPr sz="4800" dirty="0"/>
          </a:p>
        </p:txBody>
      </p:sp>
      <p:sp>
        <p:nvSpPr>
          <p:cNvPr id="3" name="Google Shape;686;p62">
            <a:extLst>
              <a:ext uri="{FF2B5EF4-FFF2-40B4-BE49-F238E27FC236}">
                <a16:creationId xmlns:a16="http://schemas.microsoft.com/office/drawing/2014/main" id="{9E383B73-0659-99A5-81DC-54904E313040}"/>
              </a:ext>
            </a:extLst>
          </p:cNvPr>
          <p:cNvSpPr txBox="1">
            <a:spLocks/>
          </p:cNvSpPr>
          <p:nvPr/>
        </p:nvSpPr>
        <p:spPr>
          <a:xfrm>
            <a:off x="3068250" y="3971713"/>
            <a:ext cx="30075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fi-FI" dirty="0"/>
              <a:t>polgarmester@tarjan.hu</a:t>
            </a:r>
          </a:p>
          <a:p>
            <a:pPr marL="0" indent="0"/>
            <a:r>
              <a:rPr lang="fi-FI" dirty="0"/>
              <a:t>+30 90 40 689</a:t>
            </a:r>
          </a:p>
          <a:p>
            <a:pPr marL="0" indent="0"/>
            <a:r>
              <a:rPr lang="hu-HU" dirty="0"/>
              <a:t>t</a:t>
            </a:r>
            <a:r>
              <a:rPr lang="fi-FI" dirty="0"/>
              <a:t>arjan.hu</a:t>
            </a:r>
          </a:p>
        </p:txBody>
      </p:sp>
      <p:sp>
        <p:nvSpPr>
          <p:cNvPr id="4" name="Google Shape;687;p62">
            <a:extLst>
              <a:ext uri="{FF2B5EF4-FFF2-40B4-BE49-F238E27FC236}">
                <a16:creationId xmlns:a16="http://schemas.microsoft.com/office/drawing/2014/main" id="{9BFBCEAE-92DF-508C-88F2-A30973479A0F}"/>
              </a:ext>
            </a:extLst>
          </p:cNvPr>
          <p:cNvSpPr txBox="1">
            <a:spLocks/>
          </p:cNvSpPr>
          <p:nvPr/>
        </p:nvSpPr>
        <p:spPr>
          <a:xfrm>
            <a:off x="2778910" y="2432321"/>
            <a:ext cx="3586179" cy="884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hu-HU" sz="2400" dirty="0"/>
              <a:t>További kérdésekre állunk rendelkezésükre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46136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>
            <a:spLocks noGrp="1"/>
          </p:cNvSpPr>
          <p:nvPr>
            <p:ph type="title" idx="15"/>
          </p:nvPr>
        </p:nvSpPr>
        <p:spPr>
          <a:xfrm>
            <a:off x="457200" y="481518"/>
            <a:ext cx="6130425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TARTALOM</a:t>
            </a:r>
            <a:endParaRPr dirty="0"/>
          </a:p>
        </p:txBody>
      </p:sp>
      <p:sp>
        <p:nvSpPr>
          <p:cNvPr id="210" name="Google Shape;210;p35"/>
          <p:cNvSpPr txBox="1">
            <a:spLocks noGrp="1"/>
          </p:cNvSpPr>
          <p:nvPr>
            <p:ph type="title" idx="5"/>
          </p:nvPr>
        </p:nvSpPr>
        <p:spPr>
          <a:xfrm>
            <a:off x="1213895" y="1070195"/>
            <a:ext cx="27195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dk1"/>
                </a:solidFill>
                <a:latin typeface="Prata" panose="020B0604020202020204" charset="0"/>
                <a:sym typeface="Prata"/>
              </a:rPr>
              <a:t>Köszönt</a:t>
            </a:r>
            <a:r>
              <a:rPr lang="hu-HU" sz="2000" dirty="0">
                <a:effectLst/>
                <a:latin typeface="Prata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ő</a:t>
            </a:r>
            <a:endParaRPr dirty="0">
              <a:solidFill>
                <a:schemeClr val="dk1"/>
              </a:solidFill>
              <a:latin typeface="Didact Gothic" panose="00000500000000000000" pitchFamily="2" charset="0"/>
              <a:cs typeface="Times New Roman" panose="02020603050405020304" pitchFamily="18" charset="0"/>
              <a:sym typeface="Prata"/>
            </a:endParaRPr>
          </a:p>
        </p:txBody>
      </p:sp>
      <p:sp>
        <p:nvSpPr>
          <p:cNvPr id="211" name="Google Shape;211;p35"/>
          <p:cNvSpPr txBox="1">
            <a:spLocks noGrp="1"/>
          </p:cNvSpPr>
          <p:nvPr>
            <p:ph type="title"/>
          </p:nvPr>
        </p:nvSpPr>
        <p:spPr>
          <a:xfrm>
            <a:off x="1213894" y="1501781"/>
            <a:ext cx="28071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Testület, hivatal</a:t>
            </a:r>
            <a:endParaRPr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12" name="Google Shape;212;p35"/>
          <p:cNvSpPr txBox="1">
            <a:spLocks noGrp="1"/>
          </p:cNvSpPr>
          <p:nvPr>
            <p:ph type="subTitle" idx="13"/>
          </p:nvPr>
        </p:nvSpPr>
        <p:spPr>
          <a:xfrm>
            <a:off x="1213894" y="1709857"/>
            <a:ext cx="2454000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Ülések, döntések</a:t>
            </a:r>
            <a:endParaRPr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13" name="Google Shape;213;p35"/>
          <p:cNvSpPr txBox="1">
            <a:spLocks noGrp="1"/>
          </p:cNvSpPr>
          <p:nvPr>
            <p:ph type="title" idx="2"/>
          </p:nvPr>
        </p:nvSpPr>
        <p:spPr>
          <a:xfrm>
            <a:off x="605491" y="1104535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01</a:t>
            </a:r>
            <a:endParaRPr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14" name="Google Shape;214;p35"/>
          <p:cNvSpPr txBox="1">
            <a:spLocks noGrp="1"/>
          </p:cNvSpPr>
          <p:nvPr>
            <p:ph type="title" idx="3"/>
          </p:nvPr>
        </p:nvSpPr>
        <p:spPr>
          <a:xfrm>
            <a:off x="610246" y="1521669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02</a:t>
            </a:r>
            <a:endParaRPr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15" name="Google Shape;215;p35"/>
          <p:cNvSpPr txBox="1">
            <a:spLocks noGrp="1"/>
          </p:cNvSpPr>
          <p:nvPr>
            <p:ph type="title" idx="6"/>
          </p:nvPr>
        </p:nvSpPr>
        <p:spPr>
          <a:xfrm>
            <a:off x="1195297" y="2049424"/>
            <a:ext cx="27195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Gazdálkodás</a:t>
            </a:r>
            <a:endParaRPr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16" name="Google Shape;216;p35"/>
          <p:cNvSpPr txBox="1">
            <a:spLocks noGrp="1"/>
          </p:cNvSpPr>
          <p:nvPr>
            <p:ph type="subTitle" idx="9"/>
          </p:nvPr>
        </p:nvSpPr>
        <p:spPr>
          <a:xfrm>
            <a:off x="1203884" y="2286441"/>
            <a:ext cx="3250944" cy="2717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2025-es gazdálkodási év főbb adatai</a:t>
            </a:r>
            <a:endParaRPr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17" name="Google Shape;217;p35"/>
          <p:cNvSpPr txBox="1">
            <a:spLocks noGrp="1"/>
          </p:cNvSpPr>
          <p:nvPr>
            <p:ph type="title" idx="4"/>
          </p:nvPr>
        </p:nvSpPr>
        <p:spPr>
          <a:xfrm>
            <a:off x="1207185" y="2661322"/>
            <a:ext cx="2719500" cy="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Beruházások</a:t>
            </a:r>
            <a:endParaRPr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18" name="Google Shape;218;p35"/>
          <p:cNvSpPr txBox="1">
            <a:spLocks noGrp="1"/>
          </p:cNvSpPr>
          <p:nvPr>
            <p:ph type="subTitle" idx="14"/>
          </p:nvPr>
        </p:nvSpPr>
        <p:spPr>
          <a:xfrm>
            <a:off x="1204427" y="2850758"/>
            <a:ext cx="3615275" cy="2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u-HU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Építések, felújítások, fejlesztések</a:t>
            </a:r>
            <a:endParaRPr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19" name="Google Shape;219;p35"/>
          <p:cNvSpPr txBox="1">
            <a:spLocks noGrp="1"/>
          </p:cNvSpPr>
          <p:nvPr>
            <p:ph type="title" idx="7"/>
          </p:nvPr>
        </p:nvSpPr>
        <p:spPr>
          <a:xfrm>
            <a:off x="605491" y="2048097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03</a:t>
            </a:r>
            <a:endParaRPr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220" name="Google Shape;220;p35"/>
          <p:cNvSpPr txBox="1">
            <a:spLocks noGrp="1"/>
          </p:cNvSpPr>
          <p:nvPr>
            <p:ph type="title" idx="8"/>
          </p:nvPr>
        </p:nvSpPr>
        <p:spPr>
          <a:xfrm>
            <a:off x="605491" y="2645603"/>
            <a:ext cx="684600" cy="2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rPr>
              <a:t>04</a:t>
            </a:r>
            <a:endParaRPr dirty="0">
              <a:solidFill>
                <a:schemeClr val="dk1"/>
              </a:solidFill>
              <a:latin typeface="Prata"/>
              <a:ea typeface="Prata"/>
              <a:cs typeface="Prata"/>
              <a:sym typeface="Prata"/>
            </a:endParaRPr>
          </a:p>
        </p:txBody>
      </p:sp>
      <p:cxnSp>
        <p:nvCxnSpPr>
          <p:cNvPr id="221" name="Google Shape;221;p35"/>
          <p:cNvCxnSpPr/>
          <p:nvPr/>
        </p:nvCxnSpPr>
        <p:spPr>
          <a:xfrm>
            <a:off x="605214" y="943156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217;p35">
            <a:extLst>
              <a:ext uri="{FF2B5EF4-FFF2-40B4-BE49-F238E27FC236}">
                <a16:creationId xmlns:a16="http://schemas.microsoft.com/office/drawing/2014/main" id="{7D75EDF1-82D9-D728-3A9E-4AE9A38F8A95}"/>
              </a:ext>
            </a:extLst>
          </p:cNvPr>
          <p:cNvSpPr txBox="1">
            <a:spLocks/>
          </p:cNvSpPr>
          <p:nvPr/>
        </p:nvSpPr>
        <p:spPr>
          <a:xfrm>
            <a:off x="1203884" y="3234880"/>
            <a:ext cx="3714089" cy="3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hu-HU" dirty="0"/>
              <a:t>Rendezvények, civil szervezetek</a:t>
            </a:r>
          </a:p>
        </p:txBody>
      </p:sp>
      <p:sp>
        <p:nvSpPr>
          <p:cNvPr id="3" name="Google Shape;218;p35">
            <a:extLst>
              <a:ext uri="{FF2B5EF4-FFF2-40B4-BE49-F238E27FC236}">
                <a16:creationId xmlns:a16="http://schemas.microsoft.com/office/drawing/2014/main" id="{270C192B-526D-22ED-CA9B-33FAF924A0D2}"/>
              </a:ext>
            </a:extLst>
          </p:cNvPr>
          <p:cNvSpPr txBox="1">
            <a:spLocks/>
          </p:cNvSpPr>
          <p:nvPr/>
        </p:nvSpPr>
        <p:spPr>
          <a:xfrm>
            <a:off x="1213894" y="3434390"/>
            <a:ext cx="3920076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hu-HU" dirty="0"/>
              <a:t>Ünnepségek, megemlékezések, társadalmi élet</a:t>
            </a:r>
          </a:p>
        </p:txBody>
      </p:sp>
      <p:sp>
        <p:nvSpPr>
          <p:cNvPr id="4" name="Google Shape;220;p35">
            <a:extLst>
              <a:ext uri="{FF2B5EF4-FFF2-40B4-BE49-F238E27FC236}">
                <a16:creationId xmlns:a16="http://schemas.microsoft.com/office/drawing/2014/main" id="{0924F8C3-CF68-7B41-274E-3331BA31FA1C}"/>
              </a:ext>
            </a:extLst>
          </p:cNvPr>
          <p:cNvSpPr txBox="1">
            <a:spLocks/>
          </p:cNvSpPr>
          <p:nvPr/>
        </p:nvSpPr>
        <p:spPr>
          <a:xfrm>
            <a:off x="606128" y="3278577"/>
            <a:ext cx="6846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en" dirty="0"/>
              <a:t>0</a:t>
            </a:r>
            <a:r>
              <a:rPr lang="hu-HU" dirty="0"/>
              <a:t>5</a:t>
            </a:r>
            <a:endParaRPr lang="en" dirty="0"/>
          </a:p>
        </p:txBody>
      </p:sp>
      <p:sp>
        <p:nvSpPr>
          <p:cNvPr id="5" name="Google Shape;217;p35">
            <a:extLst>
              <a:ext uri="{FF2B5EF4-FFF2-40B4-BE49-F238E27FC236}">
                <a16:creationId xmlns:a16="http://schemas.microsoft.com/office/drawing/2014/main" id="{B82000C0-12BB-E692-3F43-8F776535A6ED}"/>
              </a:ext>
            </a:extLst>
          </p:cNvPr>
          <p:cNvSpPr txBox="1">
            <a:spLocks/>
          </p:cNvSpPr>
          <p:nvPr/>
        </p:nvSpPr>
        <p:spPr>
          <a:xfrm>
            <a:off x="1213894" y="3858957"/>
            <a:ext cx="3379533" cy="3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endParaRPr lang="hu-HU" dirty="0"/>
          </a:p>
        </p:txBody>
      </p:sp>
      <p:sp>
        <p:nvSpPr>
          <p:cNvPr id="6" name="Google Shape;218;p35">
            <a:extLst>
              <a:ext uri="{FF2B5EF4-FFF2-40B4-BE49-F238E27FC236}">
                <a16:creationId xmlns:a16="http://schemas.microsoft.com/office/drawing/2014/main" id="{067FC36B-F13A-8DAA-8E7F-5DFB40F0C174}"/>
              </a:ext>
            </a:extLst>
          </p:cNvPr>
          <p:cNvSpPr txBox="1">
            <a:spLocks/>
          </p:cNvSpPr>
          <p:nvPr/>
        </p:nvSpPr>
        <p:spPr>
          <a:xfrm>
            <a:off x="1213894" y="4049649"/>
            <a:ext cx="401533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SzPts val="1100"/>
              <a:buFont typeface="Arial"/>
              <a:buNone/>
            </a:pPr>
            <a:endParaRPr lang="hu-HU" dirty="0"/>
          </a:p>
        </p:txBody>
      </p:sp>
      <p:sp>
        <p:nvSpPr>
          <p:cNvPr id="8" name="Google Shape;217;p35">
            <a:extLst>
              <a:ext uri="{FF2B5EF4-FFF2-40B4-BE49-F238E27FC236}">
                <a16:creationId xmlns:a16="http://schemas.microsoft.com/office/drawing/2014/main" id="{2962E138-A5AE-7F34-54F2-91F1143F070E}"/>
              </a:ext>
            </a:extLst>
          </p:cNvPr>
          <p:cNvSpPr txBox="1">
            <a:spLocks/>
          </p:cNvSpPr>
          <p:nvPr/>
        </p:nvSpPr>
        <p:spPr>
          <a:xfrm>
            <a:off x="1213894" y="4017144"/>
            <a:ext cx="3943728" cy="41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hu-HU" dirty="0"/>
              <a:t>Tervek, elképzelések 2026-ra</a:t>
            </a:r>
          </a:p>
          <a:p>
            <a:endParaRPr lang="hu-HU" dirty="0"/>
          </a:p>
        </p:txBody>
      </p:sp>
      <p:sp>
        <p:nvSpPr>
          <p:cNvPr id="9" name="Google Shape;220;p35">
            <a:extLst>
              <a:ext uri="{FF2B5EF4-FFF2-40B4-BE49-F238E27FC236}">
                <a16:creationId xmlns:a16="http://schemas.microsoft.com/office/drawing/2014/main" id="{9B911ECB-F595-828F-A7BD-A011EAB0FB59}"/>
              </a:ext>
            </a:extLst>
          </p:cNvPr>
          <p:cNvSpPr txBox="1">
            <a:spLocks/>
          </p:cNvSpPr>
          <p:nvPr/>
        </p:nvSpPr>
        <p:spPr>
          <a:xfrm>
            <a:off x="605491" y="3960853"/>
            <a:ext cx="6846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en" dirty="0"/>
              <a:t>0</a:t>
            </a:r>
            <a:r>
              <a:rPr lang="hu-HU" dirty="0"/>
              <a:t>7</a:t>
            </a:r>
            <a:endParaRPr lang="en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1163B601-B327-E1A5-8FE1-B40FB975B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316" y="0"/>
            <a:ext cx="534834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6"/>
          <p:cNvSpPr txBox="1">
            <a:spLocks noGrp="1"/>
          </p:cNvSpPr>
          <p:nvPr>
            <p:ph type="title"/>
          </p:nvPr>
        </p:nvSpPr>
        <p:spPr>
          <a:xfrm>
            <a:off x="4632475" y="2260992"/>
            <a:ext cx="3423600" cy="6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01 Köszöntő</a:t>
            </a:r>
            <a:endParaRPr dirty="0"/>
          </a:p>
        </p:txBody>
      </p:sp>
      <p:cxnSp>
        <p:nvCxnSpPr>
          <p:cNvPr id="230" name="Google Shape;230;p36"/>
          <p:cNvCxnSpPr/>
          <p:nvPr/>
        </p:nvCxnSpPr>
        <p:spPr>
          <a:xfrm>
            <a:off x="5401376" y="2890092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Kép 5">
            <a:extLst>
              <a:ext uri="{FF2B5EF4-FFF2-40B4-BE49-F238E27FC236}">
                <a16:creationId xmlns:a16="http://schemas.microsoft.com/office/drawing/2014/main" id="{0651B68C-EC0E-AF6B-D2C2-6A2CC167D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4334"/>
            <a:ext cx="4289470" cy="33948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 txBox="1">
            <a:spLocks noGrp="1"/>
          </p:cNvSpPr>
          <p:nvPr>
            <p:ph type="title"/>
          </p:nvPr>
        </p:nvSpPr>
        <p:spPr>
          <a:xfrm>
            <a:off x="2760204" y="34761"/>
            <a:ext cx="4745400" cy="648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hu-HU" dirty="0"/>
              <a:t>02 Testület tagjai</a:t>
            </a:r>
            <a:br>
              <a:rPr lang="hu-HU" dirty="0"/>
            </a:br>
            <a:endParaRPr dirty="0"/>
          </a:p>
        </p:txBody>
      </p:sp>
      <p:sp>
        <p:nvSpPr>
          <p:cNvPr id="237" name="Google Shape;237;p37"/>
          <p:cNvSpPr txBox="1">
            <a:spLocks noGrp="1"/>
          </p:cNvSpPr>
          <p:nvPr>
            <p:ph type="subTitle" idx="1"/>
          </p:nvPr>
        </p:nvSpPr>
        <p:spPr>
          <a:xfrm>
            <a:off x="2970133" y="1767475"/>
            <a:ext cx="6233939" cy="24790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u-HU" dirty="0"/>
          </a:p>
          <a:p>
            <a:pPr marL="0" lvl="0" indent="0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38" name="Google Shape;238;p37"/>
          <p:cNvCxnSpPr/>
          <p:nvPr/>
        </p:nvCxnSpPr>
        <p:spPr>
          <a:xfrm>
            <a:off x="3279189" y="1235169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Kép 2">
            <a:extLst>
              <a:ext uri="{FF2B5EF4-FFF2-40B4-BE49-F238E27FC236}">
                <a16:creationId xmlns:a16="http://schemas.microsoft.com/office/drawing/2014/main" id="{277F19C7-6AC5-A8DD-5F0D-FD2A3F32A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07" y="1304928"/>
            <a:ext cx="4390554" cy="282334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7DBC92D5-3755-A0AE-7FB1-C7C00DD19BF5}"/>
              </a:ext>
            </a:extLst>
          </p:cNvPr>
          <p:cNvSpPr txBox="1"/>
          <p:nvPr/>
        </p:nvSpPr>
        <p:spPr>
          <a:xfrm>
            <a:off x="5446797" y="1270048"/>
            <a:ext cx="327143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Testület tagjai:</a:t>
            </a:r>
          </a:p>
          <a:p>
            <a:r>
              <a:rPr lang="hu-HU" b="1" dirty="0"/>
              <a:t>Bereczkiné Pilczinger Magdolna</a:t>
            </a:r>
          </a:p>
          <a:p>
            <a:r>
              <a:rPr lang="hu-HU" b="1" dirty="0"/>
              <a:t>Fülöp István</a:t>
            </a:r>
          </a:p>
          <a:p>
            <a:r>
              <a:rPr lang="hu-HU" b="1" dirty="0"/>
              <a:t>Bereczki Gábor Lajos</a:t>
            </a:r>
          </a:p>
          <a:p>
            <a:r>
              <a:rPr lang="hu-HU" b="1" dirty="0"/>
              <a:t>Kiss Gergő </a:t>
            </a:r>
          </a:p>
          <a:p>
            <a:r>
              <a:rPr lang="hu-HU" b="1" dirty="0" err="1"/>
              <a:t>Kailbach</a:t>
            </a:r>
            <a:r>
              <a:rPr lang="hu-HU" b="1" dirty="0"/>
              <a:t> Attila</a:t>
            </a:r>
          </a:p>
          <a:p>
            <a:endParaRPr lang="hu-HU" b="1" dirty="0"/>
          </a:p>
          <a:p>
            <a:r>
              <a:rPr lang="hu-HU" dirty="0"/>
              <a:t>Alpolgármester: </a:t>
            </a:r>
          </a:p>
          <a:p>
            <a:r>
              <a:rPr lang="hu-HU" b="1" dirty="0"/>
              <a:t>Schneider Martin</a:t>
            </a:r>
          </a:p>
          <a:p>
            <a:endParaRPr lang="hu-HU" b="1" dirty="0"/>
          </a:p>
          <a:p>
            <a:r>
              <a:rPr lang="hu-HU" dirty="0"/>
              <a:t>Polgármester: </a:t>
            </a:r>
          </a:p>
          <a:p>
            <a:r>
              <a:rPr lang="hu-HU" b="1" dirty="0"/>
              <a:t>Klinger Tamás</a:t>
            </a:r>
          </a:p>
          <a:p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4CB8542-5E24-7443-1D1F-ED6394168EBC}"/>
              </a:ext>
            </a:extLst>
          </p:cNvPr>
          <p:cNvSpPr txBox="1"/>
          <p:nvPr/>
        </p:nvSpPr>
        <p:spPr>
          <a:xfrm>
            <a:off x="570408" y="3868258"/>
            <a:ext cx="4390554" cy="2616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hu-HU" sz="1100" dirty="0"/>
              <a:t>Önkormányzati és a Német Nemzetiségi Önkormányzat képviselői</a:t>
            </a:r>
          </a:p>
        </p:txBody>
      </p:sp>
    </p:spTree>
    <p:extLst>
      <p:ext uri="{BB962C8B-B14F-4D97-AF65-F5344CB8AC3E}">
        <p14:creationId xmlns:p14="http://schemas.microsoft.com/office/powerpoint/2010/main" val="48069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>
          <a:extLst>
            <a:ext uri="{FF2B5EF4-FFF2-40B4-BE49-F238E27FC236}">
              <a16:creationId xmlns:a16="http://schemas.microsoft.com/office/drawing/2014/main" id="{23EFF1D7-13C6-6BC9-EAD6-EEC3C9BE4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>
            <a:extLst>
              <a:ext uri="{FF2B5EF4-FFF2-40B4-BE49-F238E27FC236}">
                <a16:creationId xmlns:a16="http://schemas.microsoft.com/office/drawing/2014/main" id="{0112CBBE-65B1-123F-993B-A06BBF5D2F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03506" y="683486"/>
            <a:ext cx="4745400" cy="648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hu-HU" dirty="0"/>
              <a:t>02 Testület, hivatal tevékenysége</a:t>
            </a:r>
            <a:br>
              <a:rPr lang="hu-HU" dirty="0"/>
            </a:br>
            <a:endParaRPr dirty="0"/>
          </a:p>
        </p:txBody>
      </p:sp>
      <p:sp>
        <p:nvSpPr>
          <p:cNvPr id="237" name="Google Shape;237;p37">
            <a:extLst>
              <a:ext uri="{FF2B5EF4-FFF2-40B4-BE49-F238E27FC236}">
                <a16:creationId xmlns:a16="http://schemas.microsoft.com/office/drawing/2014/main" id="{7117D9A1-B5A6-2CEB-CA74-E65506F9647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81924" y="2242317"/>
            <a:ext cx="6233939" cy="19905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254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/>
              <a:t>Testületi ülések száma:	9+1 </a:t>
            </a:r>
            <a:r>
              <a:rPr lang="hu-HU" dirty="0" err="1"/>
              <a:t>közmeghallgatás</a:t>
            </a:r>
            <a:r>
              <a:rPr lang="hu-HU" dirty="0"/>
              <a:t> </a:t>
            </a:r>
          </a:p>
          <a:p>
            <a:pPr marL="4254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/>
              <a:t>Rendeletek száma:	9 + (3) db</a:t>
            </a:r>
          </a:p>
          <a:p>
            <a:pPr marL="4254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/>
              <a:t>Határozatok száma: 	79 db</a:t>
            </a:r>
          </a:p>
          <a:p>
            <a:pPr marL="4254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/>
              <a:t>Megvitatott témák száma:	80 db</a:t>
            </a:r>
            <a:endParaRPr dirty="0"/>
          </a:p>
          <a:p>
            <a:pPr marL="0" lvl="0" indent="0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u-HU" dirty="0"/>
          </a:p>
          <a:p>
            <a:pPr marL="0" lvl="0" indent="0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38" name="Google Shape;238;p37">
            <a:extLst>
              <a:ext uri="{FF2B5EF4-FFF2-40B4-BE49-F238E27FC236}">
                <a16:creationId xmlns:a16="http://schemas.microsoft.com/office/drawing/2014/main" id="{140BB91E-1A6A-339A-BC0F-385612635617}"/>
              </a:ext>
            </a:extLst>
          </p:cNvPr>
          <p:cNvCxnSpPr/>
          <p:nvPr/>
        </p:nvCxnSpPr>
        <p:spPr>
          <a:xfrm>
            <a:off x="3258718" y="1444078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Kép 4">
            <a:extLst>
              <a:ext uri="{FF2B5EF4-FFF2-40B4-BE49-F238E27FC236}">
                <a16:creationId xmlns:a16="http://schemas.microsoft.com/office/drawing/2014/main" id="{D996EE26-51FF-98A9-32AE-972265E3D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97" y="1332211"/>
            <a:ext cx="2844402" cy="24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81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 txBox="1">
            <a:spLocks noGrp="1"/>
          </p:cNvSpPr>
          <p:nvPr>
            <p:ph type="title"/>
          </p:nvPr>
        </p:nvSpPr>
        <p:spPr>
          <a:xfrm>
            <a:off x="220375" y="-12032"/>
            <a:ext cx="8541487" cy="648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hu-HU" dirty="0"/>
              <a:t>02 Testület, hivatal tevékenysége</a:t>
            </a:r>
            <a:br>
              <a:rPr lang="hu-HU" dirty="0"/>
            </a:br>
            <a:endParaRPr dirty="0"/>
          </a:p>
        </p:txBody>
      </p:sp>
      <p:sp>
        <p:nvSpPr>
          <p:cNvPr id="237" name="Google Shape;237;p37"/>
          <p:cNvSpPr txBox="1">
            <a:spLocks noGrp="1"/>
          </p:cNvSpPr>
          <p:nvPr>
            <p:ph type="subTitle" idx="1"/>
          </p:nvPr>
        </p:nvSpPr>
        <p:spPr>
          <a:xfrm>
            <a:off x="2910061" y="800935"/>
            <a:ext cx="6233939" cy="52276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hu-HU" b="1" dirty="0"/>
              <a:t>Tarjáni Polgármesteri Hivatal ügyirat-forgalma (2025.01.01.- 2025.11.26.)</a:t>
            </a:r>
          </a:p>
          <a:p>
            <a:pPr marL="4254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hu-HU" dirty="0"/>
              <a:t>eljárások száma:			1.881 db</a:t>
            </a:r>
          </a:p>
          <a:p>
            <a:pPr marL="4254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hu-HU" dirty="0"/>
              <a:t>keletkezett iratok:			5.052 db</a:t>
            </a:r>
          </a:p>
          <a:p>
            <a:pPr marL="4254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hu-HU" dirty="0"/>
              <a:t>döntések:			   643 db</a:t>
            </a:r>
          </a:p>
          <a:p>
            <a:pPr marL="4254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hu-HU" dirty="0"/>
              <a:t>anyakönyvi ügyek:			     58 db</a:t>
            </a:r>
          </a:p>
          <a:p>
            <a:pPr marL="4254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hu-HU" dirty="0"/>
              <a:t>születések száma:			     17 db </a:t>
            </a:r>
          </a:p>
          <a:p>
            <a:pPr marL="4254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hu-HU" dirty="0"/>
              <a:t>házasságkötések száma:		     13 db</a:t>
            </a:r>
          </a:p>
          <a:p>
            <a:pPr marL="4254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hu-HU" dirty="0"/>
              <a:t>halálesetek száma:		     24 db</a:t>
            </a:r>
          </a:p>
          <a:p>
            <a:pPr marL="4254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hu-HU" dirty="0"/>
              <a:t>elektronikus anyakönyvi bejegyzések:	   225 db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endParaRPr lang="hu-HU" b="1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hu-HU" b="1" dirty="0"/>
              <a:t>Nagyobb volumenű feladatok:</a:t>
            </a:r>
            <a:endParaRPr lang="hu-HU" dirty="0"/>
          </a:p>
          <a:p>
            <a:pPr marL="4254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hu-HU" dirty="0"/>
              <a:t>56-os köz és </a:t>
            </a:r>
            <a:r>
              <a:rPr lang="hu-HU" dirty="0" err="1"/>
              <a:t>Héregi</a:t>
            </a:r>
            <a:r>
              <a:rPr lang="hu-HU" dirty="0"/>
              <a:t> út házszámozás</a:t>
            </a:r>
          </a:p>
          <a:p>
            <a:pPr marL="4254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hu-HU" dirty="0"/>
              <a:t>szelektív hulladékgyűjtő zsákok folyamatos osztása</a:t>
            </a:r>
          </a:p>
          <a:p>
            <a:pPr marL="0" lvl="0" indent="0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hu-HU" dirty="0"/>
          </a:p>
          <a:p>
            <a:pPr marL="0" lvl="0" indent="0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38" name="Google Shape;238;p37"/>
          <p:cNvCxnSpPr/>
          <p:nvPr/>
        </p:nvCxnSpPr>
        <p:spPr>
          <a:xfrm>
            <a:off x="575588" y="748560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Kép 4">
            <a:extLst>
              <a:ext uri="{FF2B5EF4-FFF2-40B4-BE49-F238E27FC236}">
                <a16:creationId xmlns:a16="http://schemas.microsoft.com/office/drawing/2014/main" id="{9E888DC8-A13A-1A61-1E10-421BEB2A2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97" y="1332211"/>
            <a:ext cx="2844402" cy="24790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5"/>
          <p:cNvSpPr/>
          <p:nvPr/>
        </p:nvSpPr>
        <p:spPr>
          <a:xfrm rot="5400000">
            <a:off x="2540448" y="-1409252"/>
            <a:ext cx="3669400" cy="88773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590" name="Google Shape;590;p55"/>
          <p:cNvSpPr txBox="1">
            <a:spLocks noGrp="1"/>
          </p:cNvSpPr>
          <p:nvPr>
            <p:ph type="title" idx="2"/>
          </p:nvPr>
        </p:nvSpPr>
        <p:spPr>
          <a:xfrm>
            <a:off x="107950" y="1385355"/>
            <a:ext cx="3676650" cy="3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1" dirty="0"/>
              <a:t>Tervezett kiadások:</a:t>
            </a:r>
            <a:r>
              <a:rPr lang="hu-HU" sz="1400" dirty="0"/>
              <a:t>	      917.800.000 Ft</a:t>
            </a:r>
            <a:endParaRPr sz="1400" dirty="0"/>
          </a:p>
        </p:txBody>
      </p:sp>
      <p:sp>
        <p:nvSpPr>
          <p:cNvPr id="591" name="Google Shape;591;p55"/>
          <p:cNvSpPr txBox="1">
            <a:spLocks noGrp="1"/>
          </p:cNvSpPr>
          <p:nvPr>
            <p:ph type="subTitle" idx="1"/>
          </p:nvPr>
        </p:nvSpPr>
        <p:spPr>
          <a:xfrm>
            <a:off x="546100" y="1578166"/>
            <a:ext cx="3238500" cy="13566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 ebből:</a:t>
            </a:r>
          </a:p>
          <a:p>
            <a:pPr marL="0" lvl="0" indent="0"/>
            <a:r>
              <a:rPr lang="hu-HU" dirty="0"/>
              <a:t>beruházási kiadás:	216.300.000  Ft</a:t>
            </a:r>
          </a:p>
          <a:p>
            <a:pPr marL="0" lvl="0" indent="0"/>
            <a:r>
              <a:rPr lang="hu-HU" dirty="0"/>
              <a:t>felújítási kiadás:          	  32.600.000 Ft</a:t>
            </a:r>
          </a:p>
          <a:p>
            <a:pPr marL="0" lvl="0" indent="0"/>
            <a:r>
              <a:rPr lang="hu-HU" dirty="0"/>
              <a:t>személyi juttatások:	425.100.000 Ft</a:t>
            </a:r>
          </a:p>
          <a:p>
            <a:pPr marL="0" lvl="0" indent="0"/>
            <a:r>
              <a:rPr lang="hu-HU" dirty="0"/>
              <a:t>dologi kiadások:	206.500.000 Ft</a:t>
            </a:r>
            <a:endParaRPr dirty="0"/>
          </a:p>
        </p:txBody>
      </p:sp>
      <p:cxnSp>
        <p:nvCxnSpPr>
          <p:cNvPr id="598" name="Google Shape;598;p55"/>
          <p:cNvCxnSpPr/>
          <p:nvPr/>
        </p:nvCxnSpPr>
        <p:spPr>
          <a:xfrm>
            <a:off x="3180245" y="713291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215;p35">
            <a:extLst>
              <a:ext uri="{FF2B5EF4-FFF2-40B4-BE49-F238E27FC236}">
                <a16:creationId xmlns:a16="http://schemas.microsoft.com/office/drawing/2014/main" id="{7497DF04-1E15-3D7E-3B3B-A4587008D3FD}"/>
              </a:ext>
            </a:extLst>
          </p:cNvPr>
          <p:cNvSpPr txBox="1">
            <a:spLocks/>
          </p:cNvSpPr>
          <p:nvPr/>
        </p:nvSpPr>
        <p:spPr>
          <a:xfrm>
            <a:off x="3180245" y="230568"/>
            <a:ext cx="4110920" cy="3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hu-HU" sz="3000" dirty="0"/>
              <a:t>03 Gazdálkodás</a:t>
            </a:r>
            <a:endParaRPr lang="hu-HU" sz="3000" dirty="0">
              <a:latin typeface="Prata"/>
              <a:ea typeface="Prata"/>
              <a:cs typeface="Prata"/>
              <a:sym typeface="Prata"/>
            </a:endParaRPr>
          </a:p>
        </p:txBody>
      </p:sp>
      <p:sp>
        <p:nvSpPr>
          <p:cNvPr id="8" name="Google Shape;216;p35">
            <a:extLst>
              <a:ext uri="{FF2B5EF4-FFF2-40B4-BE49-F238E27FC236}">
                <a16:creationId xmlns:a16="http://schemas.microsoft.com/office/drawing/2014/main" id="{532B2AF0-68AF-B1E0-9C69-4700686768DB}"/>
              </a:ext>
            </a:extLst>
          </p:cNvPr>
          <p:cNvSpPr txBox="1">
            <a:spLocks/>
          </p:cNvSpPr>
          <p:nvPr/>
        </p:nvSpPr>
        <p:spPr>
          <a:xfrm>
            <a:off x="3180245" y="713291"/>
            <a:ext cx="4975946" cy="2717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sz="2000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2025-es gazdálkodási év főbb adatai</a:t>
            </a:r>
          </a:p>
        </p:txBody>
      </p:sp>
      <p:sp>
        <p:nvSpPr>
          <p:cNvPr id="2" name="Google Shape;590;p55">
            <a:extLst>
              <a:ext uri="{FF2B5EF4-FFF2-40B4-BE49-F238E27FC236}">
                <a16:creationId xmlns:a16="http://schemas.microsoft.com/office/drawing/2014/main" id="{A17B222E-0E5B-1865-07CC-A405BF84C178}"/>
              </a:ext>
            </a:extLst>
          </p:cNvPr>
          <p:cNvSpPr txBox="1">
            <a:spLocks/>
          </p:cNvSpPr>
          <p:nvPr/>
        </p:nvSpPr>
        <p:spPr>
          <a:xfrm>
            <a:off x="4920778" y="1385355"/>
            <a:ext cx="4064474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hu-HU" sz="1400" b="1" dirty="0"/>
              <a:t>Tervezett bevételek:</a:t>
            </a:r>
            <a:r>
              <a:rPr lang="hu-HU" sz="1400" dirty="0"/>
              <a:t>	               756.465.000 Ft</a:t>
            </a:r>
          </a:p>
        </p:txBody>
      </p:sp>
      <p:sp>
        <p:nvSpPr>
          <p:cNvPr id="3" name="Google Shape;591;p55">
            <a:extLst>
              <a:ext uri="{FF2B5EF4-FFF2-40B4-BE49-F238E27FC236}">
                <a16:creationId xmlns:a16="http://schemas.microsoft.com/office/drawing/2014/main" id="{E9285648-27FF-D7F6-C86B-E5DF601EDA3B}"/>
              </a:ext>
            </a:extLst>
          </p:cNvPr>
          <p:cNvSpPr txBox="1">
            <a:spLocks/>
          </p:cNvSpPr>
          <p:nvPr/>
        </p:nvSpPr>
        <p:spPr>
          <a:xfrm>
            <a:off x="5067303" y="1611586"/>
            <a:ext cx="3917949" cy="107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hu-HU" dirty="0"/>
              <a:t> ebből:</a:t>
            </a:r>
          </a:p>
          <a:p>
            <a:pPr marL="0" indent="0"/>
            <a:r>
              <a:rPr lang="hu-HU" dirty="0"/>
              <a:t>előző évi pénzmaradvány:           197.331.381  Ft</a:t>
            </a:r>
          </a:p>
          <a:p>
            <a:pPr marL="0" indent="0"/>
            <a:r>
              <a:rPr lang="hu-HU" dirty="0"/>
              <a:t>adóbevételek tervezése:              203.150.000 Ft</a:t>
            </a:r>
          </a:p>
          <a:p>
            <a:pPr marL="0" indent="0"/>
            <a:r>
              <a:rPr lang="hu-HU" dirty="0"/>
              <a:t>állami </a:t>
            </a:r>
            <a:r>
              <a:rPr lang="hu-HU" dirty="0" err="1"/>
              <a:t>norm</a:t>
            </a:r>
            <a:r>
              <a:rPr lang="hu-HU" dirty="0"/>
              <a:t>. támogatás:              344.615.572 Ft</a:t>
            </a:r>
          </a:p>
        </p:txBody>
      </p:sp>
      <p:sp>
        <p:nvSpPr>
          <p:cNvPr id="10" name="Google Shape;590;p55">
            <a:extLst>
              <a:ext uri="{FF2B5EF4-FFF2-40B4-BE49-F238E27FC236}">
                <a16:creationId xmlns:a16="http://schemas.microsoft.com/office/drawing/2014/main" id="{58A34D09-659B-C5F0-A5FC-4CEED0D7C2BA}"/>
              </a:ext>
            </a:extLst>
          </p:cNvPr>
          <p:cNvSpPr txBox="1">
            <a:spLocks/>
          </p:cNvSpPr>
          <p:nvPr/>
        </p:nvSpPr>
        <p:spPr>
          <a:xfrm>
            <a:off x="3271331" y="3003385"/>
            <a:ext cx="2490599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hu-HU" sz="1400" b="1" dirty="0"/>
              <a:t>Tényadatok </a:t>
            </a:r>
            <a:r>
              <a:rPr lang="hu-HU" sz="1400" b="1"/>
              <a:t>október 31-ig</a:t>
            </a:r>
            <a:endParaRPr lang="hu-HU" sz="1400" dirty="0"/>
          </a:p>
        </p:txBody>
      </p:sp>
      <p:sp>
        <p:nvSpPr>
          <p:cNvPr id="19" name="Google Shape;590;p55">
            <a:extLst>
              <a:ext uri="{FF2B5EF4-FFF2-40B4-BE49-F238E27FC236}">
                <a16:creationId xmlns:a16="http://schemas.microsoft.com/office/drawing/2014/main" id="{89608F2E-0052-CF8E-34E8-9E71DB1A605E}"/>
              </a:ext>
            </a:extLst>
          </p:cNvPr>
          <p:cNvSpPr txBox="1">
            <a:spLocks/>
          </p:cNvSpPr>
          <p:nvPr/>
        </p:nvSpPr>
        <p:spPr>
          <a:xfrm>
            <a:off x="107949" y="3363427"/>
            <a:ext cx="3823303" cy="34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hu-HU" sz="1400" b="1" dirty="0"/>
              <a:t>K</a:t>
            </a:r>
            <a:r>
              <a:rPr lang="de-DE" sz="1400" b="1" dirty="0" err="1"/>
              <a:t>iadás</a:t>
            </a:r>
            <a:r>
              <a:rPr lang="hu-HU" sz="1400" b="1" dirty="0"/>
              <a:t>ok</a:t>
            </a:r>
            <a:r>
              <a:rPr lang="de-DE" sz="1400" b="1" dirty="0"/>
              <a:t> 10.3</a:t>
            </a:r>
            <a:r>
              <a:rPr lang="hu-HU" sz="1400" b="1" dirty="0"/>
              <a:t>1</a:t>
            </a:r>
            <a:r>
              <a:rPr lang="de-DE" sz="1400" b="1" dirty="0"/>
              <a:t>-</a:t>
            </a:r>
            <a:r>
              <a:rPr lang="de-DE" sz="1400" b="1" dirty="0" err="1"/>
              <a:t>ig</a:t>
            </a:r>
            <a:r>
              <a:rPr lang="de-DE" sz="1400" b="1" dirty="0"/>
              <a:t> : </a:t>
            </a:r>
            <a:r>
              <a:rPr lang="hu-HU" sz="1400" b="1" dirty="0"/>
              <a:t>               </a:t>
            </a:r>
            <a:r>
              <a:rPr lang="hu-HU" sz="1400" dirty="0"/>
              <a:t>542.984.064 </a:t>
            </a:r>
            <a:r>
              <a:rPr lang="de-DE" sz="1400" dirty="0" err="1"/>
              <a:t>Ft</a:t>
            </a:r>
            <a:endParaRPr lang="hu-HU" sz="1400" dirty="0"/>
          </a:p>
        </p:txBody>
      </p:sp>
      <p:sp>
        <p:nvSpPr>
          <p:cNvPr id="20" name="Google Shape;591;p55">
            <a:extLst>
              <a:ext uri="{FF2B5EF4-FFF2-40B4-BE49-F238E27FC236}">
                <a16:creationId xmlns:a16="http://schemas.microsoft.com/office/drawing/2014/main" id="{F767DF99-AE8F-1603-9D73-3888071DD853}"/>
              </a:ext>
            </a:extLst>
          </p:cNvPr>
          <p:cNvSpPr txBox="1">
            <a:spLocks/>
          </p:cNvSpPr>
          <p:nvPr/>
        </p:nvSpPr>
        <p:spPr>
          <a:xfrm>
            <a:off x="546100" y="3556239"/>
            <a:ext cx="3238500" cy="124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hu-HU" dirty="0"/>
              <a:t> ebből:</a:t>
            </a:r>
          </a:p>
          <a:p>
            <a:pPr marL="0" indent="0"/>
            <a:r>
              <a:rPr lang="hu-HU" dirty="0"/>
              <a:t>beruházási kiadások:          66.773.115  Ft</a:t>
            </a:r>
          </a:p>
          <a:p>
            <a:pPr marL="0" indent="0"/>
            <a:r>
              <a:rPr lang="hu-HU" dirty="0"/>
              <a:t>felújítási kiadások:               11.704.449 Ft</a:t>
            </a:r>
          </a:p>
          <a:p>
            <a:pPr marL="0" indent="0"/>
            <a:r>
              <a:rPr lang="hu-HU" dirty="0"/>
              <a:t>személyi kiadások:            299.724.093 Ft</a:t>
            </a:r>
          </a:p>
          <a:p>
            <a:pPr marL="0" indent="0"/>
            <a:r>
              <a:rPr lang="hu-HU" dirty="0"/>
              <a:t>dologi kiadások:                149.812.050 Ft</a:t>
            </a:r>
          </a:p>
        </p:txBody>
      </p:sp>
      <p:sp>
        <p:nvSpPr>
          <p:cNvPr id="21" name="Google Shape;590;p55">
            <a:extLst>
              <a:ext uri="{FF2B5EF4-FFF2-40B4-BE49-F238E27FC236}">
                <a16:creationId xmlns:a16="http://schemas.microsoft.com/office/drawing/2014/main" id="{28C1DB29-7A62-1905-A9A8-EC782DD633BA}"/>
              </a:ext>
            </a:extLst>
          </p:cNvPr>
          <p:cNvSpPr txBox="1">
            <a:spLocks/>
          </p:cNvSpPr>
          <p:nvPr/>
        </p:nvSpPr>
        <p:spPr>
          <a:xfrm>
            <a:off x="4775205" y="3363428"/>
            <a:ext cx="4210047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rata"/>
              <a:buNone/>
              <a:defRPr sz="1800" b="0" i="0" u="none" strike="noStrike" cap="none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9pPr>
          </a:lstStyle>
          <a:p>
            <a:r>
              <a:rPr lang="hu-HU" sz="1400" b="1" dirty="0"/>
              <a:t>B</a:t>
            </a:r>
            <a:r>
              <a:rPr lang="de-DE" sz="1400" b="1" dirty="0" err="1"/>
              <a:t>evételek</a:t>
            </a:r>
            <a:r>
              <a:rPr lang="de-DE" sz="1400" b="1" dirty="0"/>
              <a:t> 10.31-ig:    </a:t>
            </a:r>
            <a:r>
              <a:rPr lang="hu-HU" sz="1400" b="1" dirty="0"/>
              <a:t>733.498.056</a:t>
            </a:r>
            <a:r>
              <a:rPr lang="de-DE" sz="1400" dirty="0" err="1"/>
              <a:t>Ft</a:t>
            </a:r>
            <a:endParaRPr lang="hu-HU" sz="1400" dirty="0"/>
          </a:p>
        </p:txBody>
      </p:sp>
      <p:sp>
        <p:nvSpPr>
          <p:cNvPr id="22" name="Google Shape;591;p55">
            <a:extLst>
              <a:ext uri="{FF2B5EF4-FFF2-40B4-BE49-F238E27FC236}">
                <a16:creationId xmlns:a16="http://schemas.microsoft.com/office/drawing/2014/main" id="{E18316D7-BC65-80D9-0921-E6D958DA6FB1}"/>
              </a:ext>
            </a:extLst>
          </p:cNvPr>
          <p:cNvSpPr txBox="1">
            <a:spLocks/>
          </p:cNvSpPr>
          <p:nvPr/>
        </p:nvSpPr>
        <p:spPr>
          <a:xfrm>
            <a:off x="5067303" y="3589658"/>
            <a:ext cx="3917949" cy="1323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/>
            <a:r>
              <a:rPr lang="hu-HU" dirty="0"/>
              <a:t> ebből:</a:t>
            </a:r>
          </a:p>
          <a:p>
            <a:pPr marL="0" indent="0"/>
            <a:r>
              <a:rPr lang="hu-HU" dirty="0"/>
              <a:t>Óvoda bővítési pályázat:                 69.479.000 Ft</a:t>
            </a:r>
          </a:p>
          <a:p>
            <a:pPr marL="0" indent="0"/>
            <a:r>
              <a:rPr lang="hu-HU" dirty="0"/>
              <a:t>Állami </a:t>
            </a:r>
            <a:r>
              <a:rPr lang="hu-HU" dirty="0" err="1"/>
              <a:t>norm</a:t>
            </a:r>
            <a:r>
              <a:rPr lang="hu-HU" dirty="0"/>
              <a:t>. támogatás:                290.856.937 Ft</a:t>
            </a:r>
          </a:p>
          <a:p>
            <a:pPr marL="0" indent="0"/>
            <a:r>
              <a:rPr lang="hu-HU" dirty="0"/>
              <a:t>Adóbevételek:	                242.851.947 Ft</a:t>
            </a:r>
          </a:p>
          <a:p>
            <a:pPr marL="0" indent="0"/>
            <a:r>
              <a:rPr lang="hu-HU" dirty="0"/>
              <a:t>Versenyképes járások:                     65.745.600 Ft</a:t>
            </a:r>
          </a:p>
        </p:txBody>
      </p:sp>
      <p:sp>
        <p:nvSpPr>
          <p:cNvPr id="23" name="Nyíl: felfelé mutató 22">
            <a:extLst>
              <a:ext uri="{FF2B5EF4-FFF2-40B4-BE49-F238E27FC236}">
                <a16:creationId xmlns:a16="http://schemas.microsoft.com/office/drawing/2014/main" id="{A5441EC9-692E-E19C-35DA-3A26EDE888C2}"/>
              </a:ext>
            </a:extLst>
          </p:cNvPr>
          <p:cNvSpPr/>
          <p:nvPr/>
        </p:nvSpPr>
        <p:spPr>
          <a:xfrm>
            <a:off x="3784600" y="1719255"/>
            <a:ext cx="292098" cy="90991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Nyíl: felfelé mutató 23">
            <a:extLst>
              <a:ext uri="{FF2B5EF4-FFF2-40B4-BE49-F238E27FC236}">
                <a16:creationId xmlns:a16="http://schemas.microsoft.com/office/drawing/2014/main" id="{6200A014-4840-11BF-4A64-F562D812DA1A}"/>
              </a:ext>
            </a:extLst>
          </p:cNvPr>
          <p:cNvSpPr/>
          <p:nvPr/>
        </p:nvSpPr>
        <p:spPr>
          <a:xfrm rot="10800000">
            <a:off x="4775205" y="1717260"/>
            <a:ext cx="292098" cy="909918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Nyíl: felfelé mutató 24">
            <a:extLst>
              <a:ext uri="{FF2B5EF4-FFF2-40B4-BE49-F238E27FC236}">
                <a16:creationId xmlns:a16="http://schemas.microsoft.com/office/drawing/2014/main" id="{2D3C3073-E5AE-43B1-8BA1-3A266345E37F}"/>
              </a:ext>
            </a:extLst>
          </p:cNvPr>
          <p:cNvSpPr/>
          <p:nvPr/>
        </p:nvSpPr>
        <p:spPr>
          <a:xfrm>
            <a:off x="4774729" y="3733768"/>
            <a:ext cx="292098" cy="90991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Nyíl: felfelé mutató 25">
            <a:extLst>
              <a:ext uri="{FF2B5EF4-FFF2-40B4-BE49-F238E27FC236}">
                <a16:creationId xmlns:a16="http://schemas.microsoft.com/office/drawing/2014/main" id="{92630074-9FD0-C970-BC11-98B3E89C98C1}"/>
              </a:ext>
            </a:extLst>
          </p:cNvPr>
          <p:cNvSpPr/>
          <p:nvPr/>
        </p:nvSpPr>
        <p:spPr>
          <a:xfrm rot="10800000">
            <a:off x="3784600" y="3751668"/>
            <a:ext cx="292098" cy="909918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4" name="Google Shape;244;p38"/>
          <p:cNvCxnSpPr/>
          <p:nvPr/>
        </p:nvCxnSpPr>
        <p:spPr>
          <a:xfrm>
            <a:off x="337885" y="1161923"/>
            <a:ext cx="647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5" name="Google Shape;245;p38"/>
          <p:cNvSpPr txBox="1">
            <a:spLocks noGrp="1"/>
          </p:cNvSpPr>
          <p:nvPr>
            <p:ph type="body" idx="1"/>
          </p:nvPr>
        </p:nvSpPr>
        <p:spPr>
          <a:xfrm>
            <a:off x="221390" y="3231735"/>
            <a:ext cx="3476258" cy="2055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61.000.000,- eddigi teljesítés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Kezdeti tervezési kiigazítások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Ütemterv szerint minimális csúszás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</a:pP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246" name="Google Shape;246;p38"/>
          <p:cNvSpPr txBox="1">
            <a:spLocks noGrp="1"/>
          </p:cNvSpPr>
          <p:nvPr>
            <p:ph type="title"/>
          </p:nvPr>
        </p:nvSpPr>
        <p:spPr>
          <a:xfrm>
            <a:off x="221389" y="563106"/>
            <a:ext cx="5768100" cy="5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04  Beruházások</a:t>
            </a:r>
            <a:endParaRPr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AF2C21CD-48F1-370D-5D56-3B9888E3453E}"/>
              </a:ext>
            </a:extLst>
          </p:cNvPr>
          <p:cNvSpPr txBox="1"/>
          <p:nvPr/>
        </p:nvSpPr>
        <p:spPr>
          <a:xfrm>
            <a:off x="221389" y="1381656"/>
            <a:ext cx="38012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b="1" dirty="0"/>
              <a:t>Településrendezés</a:t>
            </a:r>
          </a:p>
          <a:p>
            <a:r>
              <a:rPr lang="hu-HU" sz="2000" b="1" dirty="0"/>
              <a:t>	Óvoda bővítés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005E5AC-8D5C-B5CD-8954-EFE15F8A0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047" y="333722"/>
            <a:ext cx="3558511" cy="200233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1670975-5C86-83CF-3338-920D1CE42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228" y="1440381"/>
            <a:ext cx="3183556" cy="179135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630997B7-86E2-FA4C-7A8E-89B0FB4EF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046" y="2211717"/>
            <a:ext cx="1266709" cy="280852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58415B3-9524-83FC-4804-00A85C0E1C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5426" y="3118789"/>
            <a:ext cx="3665357" cy="1901454"/>
          </a:xfrm>
          <a:prstGeom prst="rect">
            <a:avLst/>
          </a:prstGeom>
        </p:spPr>
      </p:pic>
      <p:graphicFrame>
        <p:nvGraphicFramePr>
          <p:cNvPr id="14" name="Táblázat 13">
            <a:extLst>
              <a:ext uri="{FF2B5EF4-FFF2-40B4-BE49-F238E27FC236}">
                <a16:creationId xmlns:a16="http://schemas.microsoft.com/office/drawing/2014/main" id="{119C0622-7768-0F9B-657A-5405BD5D5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448432"/>
              </p:ext>
            </p:extLst>
          </p:nvPr>
        </p:nvGraphicFramePr>
        <p:xfrm>
          <a:off x="292303" y="2233899"/>
          <a:ext cx="3334431" cy="980253"/>
        </p:xfrm>
        <a:graphic>
          <a:graphicData uri="http://schemas.openxmlformats.org/drawingml/2006/table">
            <a:tbl>
              <a:tblPr>
                <a:tableStyleId>{BF45C290-968A-4C56-B059-8CC4E00B2EF8}</a:tableStyleId>
              </a:tblPr>
              <a:tblGrid>
                <a:gridCol w="1301348">
                  <a:extLst>
                    <a:ext uri="{9D8B030D-6E8A-4147-A177-3AD203B41FA5}">
                      <a16:colId xmlns:a16="http://schemas.microsoft.com/office/drawing/2014/main" val="635810428"/>
                    </a:ext>
                  </a:extLst>
                </a:gridCol>
                <a:gridCol w="2033083">
                  <a:extLst>
                    <a:ext uri="{9D8B030D-6E8A-4147-A177-3AD203B41FA5}">
                      <a16:colId xmlns:a16="http://schemas.microsoft.com/office/drawing/2014/main" val="1833695683"/>
                    </a:ext>
                  </a:extLst>
                </a:gridCol>
              </a:tblGrid>
              <a:tr h="41256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8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Ajánlat: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8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242.000.000,-Ft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67305558"/>
                  </a:ext>
                </a:extLst>
              </a:tr>
              <a:tr h="2661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8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Pályázat: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150.000.000,-Ft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2956994"/>
                  </a:ext>
                </a:extLst>
              </a:tr>
              <a:tr h="26616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u-HU" sz="18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Önrész:</a:t>
                      </a:r>
                      <a:endParaRPr lang="hu-H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u-HU" sz="1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92.000.0000,-Ft</a:t>
                      </a:r>
                      <a:endParaRPr lang="hu-H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4892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1823404"/>
      </p:ext>
    </p:extLst>
  </p:cSld>
  <p:clrMapOvr>
    <a:masterClrMapping/>
  </p:clrMapOvr>
</p:sld>
</file>

<file path=ppt/theme/theme1.xml><?xml version="1.0" encoding="utf-8"?>
<a:theme xmlns:a="http://schemas.openxmlformats.org/drawingml/2006/main" name="Annual Review Pitch Deck by Slidesgo">
  <a:themeElements>
    <a:clrScheme name="Simple Light">
      <a:dk1>
        <a:srgbClr val="252525"/>
      </a:dk1>
      <a:lt1>
        <a:srgbClr val="F5F6F1"/>
      </a:lt1>
      <a:dk2>
        <a:srgbClr val="E5E5DB"/>
      </a:dk2>
      <a:lt2>
        <a:srgbClr val="C7C0B5"/>
      </a:lt2>
      <a:accent1>
        <a:srgbClr val="B9B5AA"/>
      </a:accent1>
      <a:accent2>
        <a:srgbClr val="84827B"/>
      </a:accent2>
      <a:accent3>
        <a:srgbClr val="EBE4E0"/>
      </a:accent3>
      <a:accent4>
        <a:srgbClr val="FFFFFF"/>
      </a:accent4>
      <a:accent5>
        <a:srgbClr val="FFFFFF"/>
      </a:accent5>
      <a:accent6>
        <a:srgbClr val="FFFFFF"/>
      </a:accent6>
      <a:hlink>
        <a:srgbClr val="25252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44033</TotalTime>
  <Words>912</Words>
  <Application>Microsoft Office PowerPoint</Application>
  <PresentationFormat>Diavetítés a képernyőre (16:9 oldalarány)</PresentationFormat>
  <Paragraphs>313</Paragraphs>
  <Slides>27</Slides>
  <Notes>27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4" baseType="lpstr">
      <vt:lpstr>Calibri</vt:lpstr>
      <vt:lpstr>Didact Gothic</vt:lpstr>
      <vt:lpstr>Prata</vt:lpstr>
      <vt:lpstr>Montserrat</vt:lpstr>
      <vt:lpstr>Times New Roman</vt:lpstr>
      <vt:lpstr>Arial</vt:lpstr>
      <vt:lpstr>Annual Review Pitch Deck by Slidesgo</vt:lpstr>
      <vt:lpstr>PowerPoint-bemutató</vt:lpstr>
      <vt:lpstr>BESZÁMOLÓ 2025</vt:lpstr>
      <vt:lpstr>TARTALOM</vt:lpstr>
      <vt:lpstr>01 Köszöntő</vt:lpstr>
      <vt:lpstr>02 Testület tagjai </vt:lpstr>
      <vt:lpstr>02 Testület, hivatal tevékenysége </vt:lpstr>
      <vt:lpstr>02 Testület, hivatal tevékenysége </vt:lpstr>
      <vt:lpstr>Tervezett kiadások:       917.800.000 Ft</vt:lpstr>
      <vt:lpstr>04  Beruházások</vt:lpstr>
      <vt:lpstr>04  Beruházások</vt:lpstr>
      <vt:lpstr>04  Beruházások</vt:lpstr>
      <vt:lpstr>04  Beruházások</vt:lpstr>
      <vt:lpstr>04  Beruházások</vt:lpstr>
      <vt:lpstr>04  Beruházások</vt:lpstr>
      <vt:lpstr>04  Beruházások</vt:lpstr>
      <vt:lpstr>04  Beruházások</vt:lpstr>
      <vt:lpstr>Közösségi ház Kultúr</vt:lpstr>
      <vt:lpstr>Közösségi ház Kultúr/Tájház</vt:lpstr>
      <vt:lpstr>05   Rendezvények, civil szervezetek</vt:lpstr>
      <vt:lpstr>05   Rendezvények, civil szervezetek</vt:lpstr>
      <vt:lpstr>05   Rendezvények, civil szervezetek</vt:lpstr>
      <vt:lpstr>05   Rendezvények, civil szervezetek Utcabál 2025</vt:lpstr>
      <vt:lpstr>05   Rendezvények, civil szervezetek Utcabál 2025</vt:lpstr>
      <vt:lpstr>05   Rendezvények, civil szervezet</vt:lpstr>
      <vt:lpstr>07 Tervek, elképzelések 2026-ra</vt:lpstr>
      <vt:lpstr>07 Tervek, elképzelések 2026-ra</vt:lpstr>
      <vt:lpstr>Köszönöm megtisztelő figyelmüket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Polgármester</dc:creator>
  <cp:lastModifiedBy>TPH Jegyző</cp:lastModifiedBy>
  <cp:revision>30</cp:revision>
  <cp:lastPrinted>2025-12-10T14:34:07Z</cp:lastPrinted>
  <dcterms:modified xsi:type="dcterms:W3CDTF">2025-12-10T14:35:11Z</dcterms:modified>
</cp:coreProperties>
</file>